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58" r:id="rId6"/>
    <p:sldId id="310" r:id="rId7"/>
    <p:sldId id="311" r:id="rId8"/>
    <p:sldId id="313" r:id="rId9"/>
    <p:sldId id="492" r:id="rId10"/>
    <p:sldId id="500" r:id="rId11"/>
    <p:sldId id="497" r:id="rId12"/>
    <p:sldId id="498" r:id="rId13"/>
    <p:sldId id="501" r:id="rId14"/>
    <p:sldId id="502" r:id="rId15"/>
    <p:sldId id="499" r:id="rId16"/>
    <p:sldId id="493" r:id="rId17"/>
    <p:sldId id="494" r:id="rId18"/>
    <p:sldId id="495" r:id="rId19"/>
    <p:sldId id="505" r:id="rId20"/>
    <p:sldId id="316" r:id="rId21"/>
    <p:sldId id="318" r:id="rId22"/>
    <p:sldId id="319" r:id="rId23"/>
    <p:sldId id="320" r:id="rId24"/>
    <p:sldId id="504" r:id="rId25"/>
    <p:sldId id="491" r:id="rId26"/>
    <p:sldId id="477" r:id="rId27"/>
    <p:sldId id="472" r:id="rId28"/>
    <p:sldId id="473" r:id="rId29"/>
    <p:sldId id="474" r:id="rId30"/>
    <p:sldId id="475" r:id="rId31"/>
    <p:sldId id="483" r:id="rId32"/>
    <p:sldId id="476" r:id="rId33"/>
    <p:sldId id="478" r:id="rId34"/>
    <p:sldId id="479" r:id="rId35"/>
    <p:sldId id="480" r:id="rId36"/>
    <p:sldId id="481" r:id="rId37"/>
    <p:sldId id="482" r:id="rId38"/>
    <p:sldId id="503" r:id="rId39"/>
    <p:sldId id="484" r:id="rId40"/>
    <p:sldId id="486" r:id="rId41"/>
    <p:sldId id="485" r:id="rId42"/>
    <p:sldId id="487" r:id="rId43"/>
    <p:sldId id="488" r:id="rId44"/>
    <p:sldId id="489" r:id="rId45"/>
    <p:sldId id="490" r:id="rId46"/>
    <p:sldId id="468" r:id="rId47"/>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C33D5-3C52-414F-8496-E6238577B8CB}" v="10" dt="2021-03-17T11:14:09.9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76101" autoAdjust="0"/>
  </p:normalViewPr>
  <p:slideViewPr>
    <p:cSldViewPr>
      <p:cViewPr varScale="1">
        <p:scale>
          <a:sx n="86" d="100"/>
          <a:sy n="86" d="100"/>
        </p:scale>
        <p:origin x="115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17-3-2021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Elektrische opslag in batterijen geeft de kleinste conversieverliezen. Chemische opslag van energie – in bijvoorbeeld waterstof, methaan (CH4) of ammonia (NH3)– zal altijd grotere conversieverliezen vertonen, maar heeft op termijn de beste papieren om tegen een redelijke prijs grote hoeveelheden energie op te slaan.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36</a:t>
            </a:fld>
            <a:endParaRPr lang="nl-NL"/>
          </a:p>
        </p:txBody>
      </p:sp>
    </p:spTree>
    <p:extLst>
      <p:ext uri="{BB962C8B-B14F-4D97-AF65-F5344CB8AC3E}">
        <p14:creationId xmlns:p14="http://schemas.microsoft.com/office/powerpoint/2010/main" val="35040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38</a:t>
            </a:fld>
            <a:endParaRPr lang="nl-NL"/>
          </a:p>
        </p:txBody>
      </p:sp>
    </p:spTree>
    <p:extLst>
      <p:ext uri="{BB962C8B-B14F-4D97-AF65-F5344CB8AC3E}">
        <p14:creationId xmlns:p14="http://schemas.microsoft.com/office/powerpoint/2010/main" val="397489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17-3-2021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17-3-2021</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uurzaamgebouwd.nl/artikel/20190717-wooncomfort-is-meer-dan-een-lage-energiereke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postart.nl/andere-tijden/27-02-2019/VPWON_129791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klimaatakkoord.n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6aXALl8gYik?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etterworldsolutions.eu/loss-free-solar-heat-batte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tudelft.nl/energy/onderzoek/energieopsla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WDc5sINnTso?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tudelft.nl/2015/tu-delft/brandstofcelauto-op-waterstof-wordt-energiecentral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ol.com/nl/f/our-car-as-power-plant/9200000026725038/"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hyperlink" Target="https://www.ad.nl/wonen/superbatterij-kan-duurzame-energie-in-huis-omzetten-in-warmte~a4ba5832/" TargetMode="External"/><Relationship Id="rId2" Type="http://schemas.openxmlformats.org/officeDocument/2006/relationships/hyperlink" Target="https://www.rvo.nl/onderwerpen/duurzaam-ondernemen/duurzame-energie-opwekken/verduurzaming-warmtevoorziening/warmteopslag" TargetMode="External"/><Relationship Id="rId1" Type="http://schemas.openxmlformats.org/officeDocument/2006/relationships/slideLayout" Target="../slideLayouts/slideLayout2.xml"/><Relationship Id="rId4" Type="http://schemas.openxmlformats.org/officeDocument/2006/relationships/hyperlink" Target="https://www.topsectorenergie.nl/tki-urban-energy/kennisdossiers/warmteopsla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dirty="0">
                <a:solidFill>
                  <a:schemeClr val="bg1"/>
                </a:solidFill>
              </a:rPr>
              <a:t>Water &amp; Energie </a:t>
            </a:r>
            <a:br>
              <a:rPr lang="nl-NL" sz="2400" dirty="0">
                <a:solidFill>
                  <a:schemeClr val="bg1"/>
                </a:solidFill>
              </a:rPr>
            </a:br>
            <a:r>
              <a:rPr lang="nl-NL" sz="2400" dirty="0">
                <a:solidFill>
                  <a:schemeClr val="bg1"/>
                </a:solidFill>
              </a:rPr>
              <a:t>IBS Stad van de Toekomst</a:t>
            </a:r>
            <a:endParaRPr lang="nl-NL" sz="2100" dirty="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369332"/>
          </a:xfrm>
          <a:prstGeom prst="rect">
            <a:avLst/>
          </a:prstGeom>
        </p:spPr>
        <p:txBody>
          <a:bodyPr>
            <a:spAutoFit/>
          </a:bodyPr>
          <a:lstStyle/>
          <a:p>
            <a:r>
              <a:rPr lang="nl-NL" altLang="nl-NL" dirty="0">
                <a:solidFill>
                  <a:schemeClr val="bg1"/>
                </a:solidFill>
              </a:rPr>
              <a:t>Periode 3 Les 19 maart 2021</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BA046-627C-435A-B2C7-70021DA36FC3}"/>
              </a:ext>
            </a:extLst>
          </p:cNvPr>
          <p:cNvSpPr>
            <a:spLocks noGrp="1"/>
          </p:cNvSpPr>
          <p:nvPr>
            <p:ph type="title"/>
          </p:nvPr>
        </p:nvSpPr>
        <p:spPr/>
        <p:txBody>
          <a:bodyPr/>
          <a:lstStyle/>
          <a:p>
            <a:r>
              <a:rPr lang="nl-NL" dirty="0"/>
              <a:t>Luchtvochtigheid versus temperatuur</a:t>
            </a:r>
          </a:p>
        </p:txBody>
      </p:sp>
      <p:pic>
        <p:nvPicPr>
          <p:cNvPr id="4" name="Tijdelijke aanduiding voor inhoud 3">
            <a:extLst>
              <a:ext uri="{FF2B5EF4-FFF2-40B4-BE49-F238E27FC236}">
                <a16:creationId xmlns:a16="http://schemas.microsoft.com/office/drawing/2014/main" id="{AC8AAAA1-1DDD-41B8-BD9D-09A034204D7C}"/>
              </a:ext>
            </a:extLst>
          </p:cNvPr>
          <p:cNvPicPr>
            <a:picLocks noGrp="1" noChangeAspect="1"/>
          </p:cNvPicPr>
          <p:nvPr>
            <p:ph idx="1"/>
          </p:nvPr>
        </p:nvPicPr>
        <p:blipFill>
          <a:blip r:embed="rId2"/>
          <a:stretch>
            <a:fillRect/>
          </a:stretch>
        </p:blipFill>
        <p:spPr>
          <a:xfrm>
            <a:off x="2195736" y="754968"/>
            <a:ext cx="4752528" cy="3906986"/>
          </a:xfrm>
          <a:prstGeom prst="rect">
            <a:avLst/>
          </a:prstGeom>
        </p:spPr>
      </p:pic>
    </p:spTree>
    <p:extLst>
      <p:ext uri="{BB962C8B-B14F-4D97-AF65-F5344CB8AC3E}">
        <p14:creationId xmlns:p14="http://schemas.microsoft.com/office/powerpoint/2010/main" val="154193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3B7CB-59AE-4A2A-B393-658CBB590102}"/>
              </a:ext>
            </a:extLst>
          </p:cNvPr>
          <p:cNvSpPr>
            <a:spLocks noGrp="1"/>
          </p:cNvSpPr>
          <p:nvPr>
            <p:ph type="title"/>
          </p:nvPr>
        </p:nvSpPr>
        <p:spPr/>
        <p:txBody>
          <a:bodyPr/>
          <a:lstStyle/>
          <a:p>
            <a:r>
              <a:rPr lang="nl-NL" dirty="0"/>
              <a:t>Bouwmaterialen in relatie tot wooncomfort</a:t>
            </a:r>
          </a:p>
        </p:txBody>
      </p:sp>
      <p:sp>
        <p:nvSpPr>
          <p:cNvPr id="3" name="Tijdelijke aanduiding voor inhoud 2">
            <a:extLst>
              <a:ext uri="{FF2B5EF4-FFF2-40B4-BE49-F238E27FC236}">
                <a16:creationId xmlns:a16="http://schemas.microsoft.com/office/drawing/2014/main" id="{DC3DD7C8-903E-4428-8F7E-FAD0584C4E9A}"/>
              </a:ext>
            </a:extLst>
          </p:cNvPr>
          <p:cNvSpPr>
            <a:spLocks noGrp="1"/>
          </p:cNvSpPr>
          <p:nvPr>
            <p:ph idx="1"/>
          </p:nvPr>
        </p:nvSpPr>
        <p:spPr/>
        <p:txBody>
          <a:bodyPr/>
          <a:lstStyle/>
          <a:p>
            <a:r>
              <a:rPr lang="nl-NL" dirty="0"/>
              <a:t>Bouwmaterialen kunnen een positief maar oog negatief effect hebben op het wooncomfort;</a:t>
            </a:r>
          </a:p>
          <a:p>
            <a:endParaRPr lang="nl-NL" dirty="0"/>
          </a:p>
          <a:p>
            <a:pPr marL="300031" lvl="1" indent="0">
              <a:buNone/>
            </a:pPr>
            <a:r>
              <a:rPr lang="nl-NL" dirty="0"/>
              <a:t>- chemische agentia in de lucht (daarover zo meer)</a:t>
            </a:r>
          </a:p>
          <a:p>
            <a:pPr marL="300031" lvl="1" indent="0">
              <a:buNone/>
            </a:pPr>
            <a:r>
              <a:rPr lang="nl-NL" dirty="0"/>
              <a:t>+ luchtvochtigheid constanter, door bijvoorbeeld leemstuc te gebruiken (wie achtergrond informatie op wikiwijs)</a:t>
            </a:r>
          </a:p>
        </p:txBody>
      </p:sp>
    </p:spTree>
    <p:extLst>
      <p:ext uri="{BB962C8B-B14F-4D97-AF65-F5344CB8AC3E}">
        <p14:creationId xmlns:p14="http://schemas.microsoft.com/office/powerpoint/2010/main" val="46088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444C6-C0EC-425F-8300-E4244B456754}"/>
              </a:ext>
            </a:extLst>
          </p:cNvPr>
          <p:cNvSpPr>
            <a:spLocks noGrp="1"/>
          </p:cNvSpPr>
          <p:nvPr>
            <p:ph type="title"/>
          </p:nvPr>
        </p:nvSpPr>
        <p:spPr/>
        <p:txBody>
          <a:bodyPr/>
          <a:lstStyle/>
          <a:p>
            <a:r>
              <a:rPr lang="nl-NL" dirty="0"/>
              <a:t>Luchtvolume</a:t>
            </a:r>
          </a:p>
        </p:txBody>
      </p:sp>
      <p:sp>
        <p:nvSpPr>
          <p:cNvPr id="3" name="Tijdelijke aanduiding voor inhoud 2">
            <a:extLst>
              <a:ext uri="{FF2B5EF4-FFF2-40B4-BE49-F238E27FC236}">
                <a16:creationId xmlns:a16="http://schemas.microsoft.com/office/drawing/2014/main" id="{AE143634-5287-4910-B63C-75FBD5C76643}"/>
              </a:ext>
            </a:extLst>
          </p:cNvPr>
          <p:cNvSpPr>
            <a:spLocks noGrp="1"/>
          </p:cNvSpPr>
          <p:nvPr>
            <p:ph idx="1"/>
          </p:nvPr>
        </p:nvSpPr>
        <p:spPr/>
        <p:txBody>
          <a:bodyPr/>
          <a:lstStyle/>
          <a:p>
            <a:r>
              <a:rPr lang="nl-NL" dirty="0"/>
              <a:t>Het toe- en afvoeren van de juiste luchtvolumestromen in ruimten is van belang voor het bereiken van het gewenste comfort in de woning.</a:t>
            </a:r>
          </a:p>
          <a:p>
            <a:r>
              <a:rPr lang="nl-NL" dirty="0"/>
              <a:t>Te regelen met ventilatiesystemen</a:t>
            </a:r>
          </a:p>
          <a:p>
            <a:pPr lvl="1"/>
            <a:r>
              <a:rPr lang="nl-NL" dirty="0"/>
              <a:t>Diverse mechanische ventilatiesystemen of voorzieningen </a:t>
            </a:r>
          </a:p>
          <a:p>
            <a:pPr lvl="1"/>
            <a:r>
              <a:rPr lang="nl-NL" dirty="0"/>
              <a:t>In het kader van duurzaamheid komen WTW-units steeds meer in de belangstelling</a:t>
            </a:r>
          </a:p>
        </p:txBody>
      </p:sp>
    </p:spTree>
    <p:extLst>
      <p:ext uri="{BB962C8B-B14F-4D97-AF65-F5344CB8AC3E}">
        <p14:creationId xmlns:p14="http://schemas.microsoft.com/office/powerpoint/2010/main" val="167299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14827-7988-4E9E-966A-25A901D82156}"/>
              </a:ext>
            </a:extLst>
          </p:cNvPr>
          <p:cNvSpPr>
            <a:spLocks noGrp="1"/>
          </p:cNvSpPr>
          <p:nvPr>
            <p:ph type="title"/>
          </p:nvPr>
        </p:nvSpPr>
        <p:spPr/>
        <p:txBody>
          <a:bodyPr/>
          <a:lstStyle/>
          <a:p>
            <a:r>
              <a:rPr lang="nl-NL" dirty="0"/>
              <a:t>Ventilatie versus tocht</a:t>
            </a:r>
          </a:p>
        </p:txBody>
      </p:sp>
      <p:sp>
        <p:nvSpPr>
          <p:cNvPr id="3" name="Tijdelijke aanduiding voor inhoud 2">
            <a:extLst>
              <a:ext uri="{FF2B5EF4-FFF2-40B4-BE49-F238E27FC236}">
                <a16:creationId xmlns:a16="http://schemas.microsoft.com/office/drawing/2014/main" id="{0864ED34-AD73-482F-BF35-E504A422A24D}"/>
              </a:ext>
            </a:extLst>
          </p:cNvPr>
          <p:cNvSpPr>
            <a:spLocks noGrp="1"/>
          </p:cNvSpPr>
          <p:nvPr>
            <p:ph idx="1"/>
          </p:nvPr>
        </p:nvSpPr>
        <p:spPr/>
        <p:txBody>
          <a:bodyPr/>
          <a:lstStyle/>
          <a:p>
            <a:r>
              <a:rPr lang="nl-NL" dirty="0"/>
              <a:t>Bij ventileren is er sprake van bewuste en niet-bewuste ventilatie. Bij bewuste ventilatie zijn er bouwkundige en/of installatietechnische voorzieningen getroffen, zodat de lucht ververst kan worden. Denk aan roosters en luchtkanalen.</a:t>
            </a:r>
          </a:p>
          <a:p>
            <a:r>
              <a:rPr lang="nl-NL" dirty="0"/>
              <a:t>Bij onbewuste ventilatie is er sprake van oncontroleerbare ventilatie via naden en kieren in de woning. Dit noemen we ook wel infiltratie. Een luchtlek kun je voelen (tocht) maar je kunt het ook zichtbaar maken door middel van een rookproef.</a:t>
            </a:r>
          </a:p>
        </p:txBody>
      </p:sp>
    </p:spTree>
    <p:extLst>
      <p:ext uri="{BB962C8B-B14F-4D97-AF65-F5344CB8AC3E}">
        <p14:creationId xmlns:p14="http://schemas.microsoft.com/office/powerpoint/2010/main" val="23834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104E9-F46B-4BF1-B528-44DE39C56F65}"/>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C653415B-356F-414F-8CC8-1B030E49A091}"/>
              </a:ext>
            </a:extLst>
          </p:cNvPr>
          <p:cNvSpPr>
            <a:spLocks noGrp="1"/>
          </p:cNvSpPr>
          <p:nvPr>
            <p:ph idx="1"/>
          </p:nvPr>
        </p:nvSpPr>
        <p:spPr/>
        <p:txBody>
          <a:bodyPr>
            <a:normAutofit fontScale="85000" lnSpcReduction="20000"/>
          </a:bodyPr>
          <a:lstStyle/>
          <a:p>
            <a:pPr fontAlgn="t"/>
            <a:r>
              <a:rPr lang="nl-NL" dirty="0"/>
              <a:t>Lucht bestaat voor ongeveer 78% uit stikstofgas en 21% uit zuurstofgas. De resterende 1% bevat sporen van edelgassen, een sterk wisselende hoeveelheid waterdamp en koolzuurgas. De hoeveelheid waterdamp is belangrijk voor je gezondheid. Wanneer de relatieve vochtigheid te ver daalt dan kan dat nare gevolgen hebben voor je gezondheid</a:t>
            </a:r>
          </a:p>
          <a:p>
            <a:pPr fontAlgn="t"/>
            <a:endParaRPr lang="nl-NL" dirty="0"/>
          </a:p>
          <a:p>
            <a:pPr fontAlgn="t"/>
            <a:r>
              <a:rPr lang="nl-NL" b="1" dirty="0" err="1"/>
              <a:t>Binnenlucht</a:t>
            </a:r>
            <a:r>
              <a:rPr lang="nl-NL" b="1" dirty="0"/>
              <a:t>-kwaliteit</a:t>
            </a:r>
          </a:p>
          <a:p>
            <a:pPr lvl="1" fontAlgn="t"/>
            <a:r>
              <a:rPr lang="nl-NL" dirty="0"/>
              <a:t>Drie verontreinigingsbronnen bepalen samen de kwaliteit van </a:t>
            </a:r>
            <a:r>
              <a:rPr lang="nl-NL" dirty="0" err="1"/>
              <a:t>binnenlucht</a:t>
            </a:r>
            <a:r>
              <a:rPr lang="nl-NL" dirty="0"/>
              <a:t>:</a:t>
            </a:r>
          </a:p>
          <a:p>
            <a:pPr marL="685782" lvl="2" indent="0" fontAlgn="t">
              <a:buNone/>
            </a:pPr>
            <a:r>
              <a:rPr lang="nl-NL" dirty="0"/>
              <a:t>1. Deeltjes en vezels</a:t>
            </a:r>
          </a:p>
          <a:p>
            <a:pPr marL="685782" lvl="2" indent="0" fontAlgn="t">
              <a:buNone/>
            </a:pPr>
            <a:r>
              <a:rPr lang="nl-NL" dirty="0"/>
              <a:t>2. Microbiologische agentia</a:t>
            </a:r>
          </a:p>
          <a:p>
            <a:pPr marL="685782" lvl="2" indent="0" fontAlgn="t">
              <a:buNone/>
            </a:pPr>
            <a:r>
              <a:rPr lang="nl-NL" dirty="0"/>
              <a:t>3. Chemische agentia</a:t>
            </a:r>
          </a:p>
          <a:p>
            <a:pPr lvl="1" fontAlgn="t"/>
            <a:r>
              <a:rPr lang="nl-NL" dirty="0"/>
              <a:t>Door te ventileren kan de concentratie van verontreinigingen in de </a:t>
            </a:r>
            <a:r>
              <a:rPr lang="nl-NL" dirty="0" err="1"/>
              <a:t>binnenlucht</a:t>
            </a:r>
            <a:r>
              <a:rPr lang="nl-NL" dirty="0"/>
              <a:t> zodanig verlaagd worden, dat een gezonder binnenklimaat ontstaat.</a:t>
            </a:r>
          </a:p>
          <a:p>
            <a:endParaRPr lang="nl-NL" dirty="0"/>
          </a:p>
        </p:txBody>
      </p:sp>
    </p:spTree>
    <p:extLst>
      <p:ext uri="{BB962C8B-B14F-4D97-AF65-F5344CB8AC3E}">
        <p14:creationId xmlns:p14="http://schemas.microsoft.com/office/powerpoint/2010/main" val="417006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4469A-0ED3-4CA5-AAAE-53DB0A580860}"/>
              </a:ext>
            </a:extLst>
          </p:cNvPr>
          <p:cNvSpPr>
            <a:spLocks noGrp="1"/>
          </p:cNvSpPr>
          <p:nvPr>
            <p:ph type="title"/>
          </p:nvPr>
        </p:nvSpPr>
        <p:spPr/>
        <p:txBody>
          <a:bodyPr/>
          <a:lstStyle/>
          <a:p>
            <a:r>
              <a:rPr lang="nl-NL" dirty="0" err="1"/>
              <a:t>Binnenlucht</a:t>
            </a:r>
            <a:r>
              <a:rPr lang="nl-NL" dirty="0"/>
              <a:t>-kwaliteit</a:t>
            </a:r>
          </a:p>
        </p:txBody>
      </p:sp>
      <p:sp>
        <p:nvSpPr>
          <p:cNvPr id="3" name="Tijdelijke aanduiding voor inhoud 2">
            <a:extLst>
              <a:ext uri="{FF2B5EF4-FFF2-40B4-BE49-F238E27FC236}">
                <a16:creationId xmlns:a16="http://schemas.microsoft.com/office/drawing/2014/main" id="{F4926424-FE2A-4ECC-99E0-79A53CB14672}"/>
              </a:ext>
            </a:extLst>
          </p:cNvPr>
          <p:cNvSpPr>
            <a:spLocks noGrp="1"/>
          </p:cNvSpPr>
          <p:nvPr>
            <p:ph idx="1"/>
          </p:nvPr>
        </p:nvSpPr>
        <p:spPr/>
        <p:txBody>
          <a:bodyPr>
            <a:normAutofit fontScale="70000" lnSpcReduction="20000"/>
          </a:bodyPr>
          <a:lstStyle/>
          <a:p>
            <a:pPr fontAlgn="t"/>
            <a:r>
              <a:rPr lang="nl-NL" b="1" dirty="0"/>
              <a:t>Voorbeelden van deeltjes en vezels:</a:t>
            </a:r>
          </a:p>
          <a:p>
            <a:pPr lvl="1" fontAlgn="t"/>
            <a:r>
              <a:rPr lang="nl-NL" dirty="0"/>
              <a:t>Stof en fijnstof</a:t>
            </a:r>
          </a:p>
          <a:p>
            <a:pPr lvl="1" fontAlgn="t"/>
            <a:r>
              <a:rPr lang="nl-NL" dirty="0"/>
              <a:t>Bouwgruis en bouwstof.</a:t>
            </a:r>
          </a:p>
          <a:p>
            <a:pPr fontAlgn="t"/>
            <a:r>
              <a:rPr lang="nl-NL" b="1" dirty="0"/>
              <a:t>Voorbeelden van microbiologische agentia:</a:t>
            </a:r>
          </a:p>
          <a:p>
            <a:pPr lvl="1" fontAlgn="t"/>
            <a:r>
              <a:rPr lang="nl-NL" dirty="0"/>
              <a:t>(Huisstof)mijten</a:t>
            </a:r>
          </a:p>
          <a:p>
            <a:pPr lvl="1" fontAlgn="t"/>
            <a:r>
              <a:rPr lang="nl-NL" dirty="0"/>
              <a:t>Schimmels (sporen)</a:t>
            </a:r>
          </a:p>
          <a:p>
            <a:pPr lvl="1" fontAlgn="t"/>
            <a:r>
              <a:rPr lang="nl-NL" dirty="0"/>
              <a:t>Pollen</a:t>
            </a:r>
          </a:p>
          <a:p>
            <a:pPr lvl="1" fontAlgn="t"/>
            <a:r>
              <a:rPr lang="nl-NL" dirty="0"/>
              <a:t>Bacteriën</a:t>
            </a:r>
          </a:p>
          <a:p>
            <a:pPr lvl="1" fontAlgn="t"/>
            <a:r>
              <a:rPr lang="nl-NL" dirty="0"/>
              <a:t>Door het menselijk lichaam afgegeven stoffen.</a:t>
            </a:r>
          </a:p>
          <a:p>
            <a:pPr fontAlgn="t"/>
            <a:r>
              <a:rPr lang="nl-NL" b="1" dirty="0"/>
              <a:t>Voorbeelden van chemische agentia:</a:t>
            </a:r>
          </a:p>
          <a:p>
            <a:pPr lvl="1" fontAlgn="t"/>
            <a:r>
              <a:rPr lang="nl-NL" dirty="0"/>
              <a:t>Stikstofdioxide</a:t>
            </a:r>
          </a:p>
          <a:p>
            <a:pPr lvl="1" fontAlgn="t"/>
            <a:r>
              <a:rPr lang="nl-NL" dirty="0"/>
              <a:t>Ozon</a:t>
            </a:r>
          </a:p>
          <a:p>
            <a:pPr lvl="1" fontAlgn="t"/>
            <a:r>
              <a:rPr lang="nl-NL" dirty="0"/>
              <a:t>Koolstofdioxide (CO</a:t>
            </a:r>
            <a:r>
              <a:rPr lang="nl-NL" baseline="-25000" dirty="0"/>
              <a:t>2</a:t>
            </a:r>
            <a:r>
              <a:rPr lang="nl-NL" dirty="0"/>
              <a:t>)</a:t>
            </a:r>
          </a:p>
          <a:p>
            <a:pPr lvl="1" fontAlgn="t"/>
            <a:r>
              <a:rPr lang="nl-NL" dirty="0"/>
              <a:t>Vluchtige organische stoffen</a:t>
            </a:r>
          </a:p>
          <a:p>
            <a:pPr lvl="1" fontAlgn="t"/>
            <a:r>
              <a:rPr lang="nl-NL" dirty="0"/>
              <a:t>Radon. Komt vrij uit beton. </a:t>
            </a:r>
          </a:p>
          <a:p>
            <a:pPr lvl="1" fontAlgn="t"/>
            <a:r>
              <a:rPr lang="nl-NL" dirty="0"/>
              <a:t>Polycyclische aromatische koolwaterstoffen (</a:t>
            </a:r>
            <a:r>
              <a:rPr lang="nl-NL" dirty="0" err="1"/>
              <a:t>PAK's</a:t>
            </a:r>
            <a:r>
              <a:rPr lang="nl-NL" dirty="0"/>
              <a:t>). Die komen bijvoorbeeld vrij wanneer eten aanbrandt.</a:t>
            </a:r>
          </a:p>
          <a:p>
            <a:pPr lvl="1" fontAlgn="t"/>
            <a:r>
              <a:rPr lang="nl-NL" dirty="0"/>
              <a:t>Koolstofmonoxide (CO). Komt vrij bij onvolledige verbranding.</a:t>
            </a:r>
          </a:p>
          <a:p>
            <a:endParaRPr lang="nl-NL" dirty="0"/>
          </a:p>
        </p:txBody>
      </p:sp>
    </p:spTree>
    <p:extLst>
      <p:ext uri="{BB962C8B-B14F-4D97-AF65-F5344CB8AC3E}">
        <p14:creationId xmlns:p14="http://schemas.microsoft.com/office/powerpoint/2010/main" val="299626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11E2C-5721-487C-9706-2C7C00B1AC7B}"/>
              </a:ext>
            </a:extLst>
          </p:cNvPr>
          <p:cNvSpPr>
            <a:spLocks noGrp="1"/>
          </p:cNvSpPr>
          <p:nvPr>
            <p:ph type="title"/>
          </p:nvPr>
        </p:nvSpPr>
        <p:spPr>
          <a:xfrm>
            <a:off x="1763688" y="249492"/>
            <a:ext cx="2880320" cy="738082"/>
          </a:xfrm>
        </p:spPr>
        <p:txBody>
          <a:bodyPr/>
          <a:lstStyle/>
          <a:p>
            <a:pPr algn="l"/>
            <a:r>
              <a:rPr lang="nl-NL" dirty="0" err="1"/>
              <a:t>Binnenluch</a:t>
            </a:r>
            <a:r>
              <a:rPr lang="nl-NL" dirty="0"/>
              <a:t>-kwaliteit: actueler dan ooit!</a:t>
            </a:r>
          </a:p>
        </p:txBody>
      </p:sp>
      <p:pic>
        <p:nvPicPr>
          <p:cNvPr id="4" name="Tijdelijke aanduiding voor inhoud 3">
            <a:extLst>
              <a:ext uri="{FF2B5EF4-FFF2-40B4-BE49-F238E27FC236}">
                <a16:creationId xmlns:a16="http://schemas.microsoft.com/office/drawing/2014/main" id="{263681F0-07A3-47A5-8562-282DECB7C7A1}"/>
              </a:ext>
            </a:extLst>
          </p:cNvPr>
          <p:cNvPicPr>
            <a:picLocks noGrp="1" noChangeAspect="1"/>
          </p:cNvPicPr>
          <p:nvPr>
            <p:ph idx="1"/>
          </p:nvPr>
        </p:nvPicPr>
        <p:blipFill rotWithShape="1">
          <a:blip r:embed="rId2"/>
          <a:srcRect l="2880" t="13567" r="64050" b="7293"/>
          <a:stretch/>
        </p:blipFill>
        <p:spPr>
          <a:xfrm>
            <a:off x="5318826" y="87474"/>
            <a:ext cx="3690924" cy="4968552"/>
          </a:xfrm>
          <a:prstGeom prst="rect">
            <a:avLst/>
          </a:prstGeom>
        </p:spPr>
      </p:pic>
      <p:pic>
        <p:nvPicPr>
          <p:cNvPr id="5" name="Afbeelding 4">
            <a:extLst>
              <a:ext uri="{FF2B5EF4-FFF2-40B4-BE49-F238E27FC236}">
                <a16:creationId xmlns:a16="http://schemas.microsoft.com/office/drawing/2014/main" id="{EEB1AC09-8609-4F57-B86C-66778BEFC10C}"/>
              </a:ext>
            </a:extLst>
          </p:cNvPr>
          <p:cNvPicPr>
            <a:picLocks noChangeAspect="1"/>
          </p:cNvPicPr>
          <p:nvPr/>
        </p:nvPicPr>
        <p:blipFill rotWithShape="1">
          <a:blip r:embed="rId3"/>
          <a:srcRect l="64174" t="10104" r="1574" b="31102"/>
          <a:stretch/>
        </p:blipFill>
        <p:spPr>
          <a:xfrm>
            <a:off x="1619672" y="1059582"/>
            <a:ext cx="3515019" cy="3393811"/>
          </a:xfrm>
          <a:prstGeom prst="rect">
            <a:avLst/>
          </a:prstGeom>
        </p:spPr>
      </p:pic>
    </p:spTree>
    <p:extLst>
      <p:ext uri="{BB962C8B-B14F-4D97-AF65-F5344CB8AC3E}">
        <p14:creationId xmlns:p14="http://schemas.microsoft.com/office/powerpoint/2010/main" val="368480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8E303-DDF0-4566-B1E6-809120D0AE84}"/>
              </a:ext>
            </a:extLst>
          </p:cNvPr>
          <p:cNvSpPr>
            <a:spLocks noGrp="1"/>
          </p:cNvSpPr>
          <p:nvPr>
            <p:ph type="title"/>
          </p:nvPr>
        </p:nvSpPr>
        <p:spPr/>
        <p:txBody>
          <a:bodyPr/>
          <a:lstStyle/>
          <a:p>
            <a:r>
              <a:rPr lang="nl-NL" dirty="0"/>
              <a:t>Artikel </a:t>
            </a:r>
          </a:p>
        </p:txBody>
      </p:sp>
      <p:sp>
        <p:nvSpPr>
          <p:cNvPr id="3" name="Tijdelijke aanduiding voor inhoud 2">
            <a:extLst>
              <a:ext uri="{FF2B5EF4-FFF2-40B4-BE49-F238E27FC236}">
                <a16:creationId xmlns:a16="http://schemas.microsoft.com/office/drawing/2014/main" id="{DE11B2DE-00B8-4EFF-8B63-0AD32E23E8A9}"/>
              </a:ext>
            </a:extLst>
          </p:cNvPr>
          <p:cNvSpPr>
            <a:spLocks noGrp="1"/>
          </p:cNvSpPr>
          <p:nvPr>
            <p:ph idx="1"/>
          </p:nvPr>
        </p:nvSpPr>
        <p:spPr/>
        <p:txBody>
          <a:bodyPr/>
          <a:lstStyle/>
          <a:p>
            <a:r>
              <a:rPr lang="nl-NL" dirty="0">
                <a:hlinkClick r:id="rId2"/>
              </a:rPr>
              <a:t>https://www.duurzaamgebouwd.nl/artikel/20190717-wooncomfort-is-meer-dan-een-lage-energierekening-</a:t>
            </a:r>
            <a:endParaRPr lang="nl-NL" dirty="0"/>
          </a:p>
          <a:p>
            <a:r>
              <a:rPr lang="nl-NL" dirty="0"/>
              <a:t>Lees bovenstaand artikel en beantwoord de volgende vraag. Waarom lukt het niet om huizen echt te verduurzamen?</a:t>
            </a:r>
          </a:p>
        </p:txBody>
      </p:sp>
    </p:spTree>
    <p:extLst>
      <p:ext uri="{BB962C8B-B14F-4D97-AF65-F5344CB8AC3E}">
        <p14:creationId xmlns:p14="http://schemas.microsoft.com/office/powerpoint/2010/main" val="155892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1C773-52B2-4B50-8521-1E717C8A1545}"/>
              </a:ext>
            </a:extLst>
          </p:cNvPr>
          <p:cNvSpPr>
            <a:spLocks noGrp="1"/>
          </p:cNvSpPr>
          <p:nvPr>
            <p:ph type="title"/>
          </p:nvPr>
        </p:nvSpPr>
        <p:spPr/>
        <p:txBody>
          <a:bodyPr/>
          <a:lstStyle/>
          <a:p>
            <a:r>
              <a:rPr lang="nl-NL" dirty="0"/>
              <a:t>Verbreding van het onderwerp wonen</a:t>
            </a:r>
          </a:p>
        </p:txBody>
      </p:sp>
      <p:sp>
        <p:nvSpPr>
          <p:cNvPr id="3" name="Tijdelijke aanduiding voor inhoud 2">
            <a:extLst>
              <a:ext uri="{FF2B5EF4-FFF2-40B4-BE49-F238E27FC236}">
                <a16:creationId xmlns:a16="http://schemas.microsoft.com/office/drawing/2014/main" id="{7F9DB975-B367-4CC2-9309-7085D7BA3B95}"/>
              </a:ext>
            </a:extLst>
          </p:cNvPr>
          <p:cNvSpPr>
            <a:spLocks noGrp="1"/>
          </p:cNvSpPr>
          <p:nvPr>
            <p:ph idx="1"/>
          </p:nvPr>
        </p:nvSpPr>
        <p:spPr/>
        <p:txBody>
          <a:bodyPr/>
          <a:lstStyle/>
          <a:p>
            <a:endParaRPr lang="nl-NL" dirty="0"/>
          </a:p>
        </p:txBody>
      </p:sp>
      <p:pic>
        <p:nvPicPr>
          <p:cNvPr id="6" name="Afbeelding 5">
            <a:extLst>
              <a:ext uri="{FF2B5EF4-FFF2-40B4-BE49-F238E27FC236}">
                <a16:creationId xmlns:a16="http://schemas.microsoft.com/office/drawing/2014/main" id="{242DE8F0-285F-43DA-A9E0-9D5E32B5BED0}"/>
              </a:ext>
            </a:extLst>
          </p:cNvPr>
          <p:cNvPicPr>
            <a:picLocks noChangeAspect="1"/>
          </p:cNvPicPr>
          <p:nvPr/>
        </p:nvPicPr>
        <p:blipFill>
          <a:blip r:embed="rId2"/>
          <a:stretch>
            <a:fillRect/>
          </a:stretch>
        </p:blipFill>
        <p:spPr>
          <a:xfrm>
            <a:off x="2051720" y="931015"/>
            <a:ext cx="5220072" cy="4025266"/>
          </a:xfrm>
          <a:prstGeom prst="rect">
            <a:avLst/>
          </a:prstGeom>
        </p:spPr>
      </p:pic>
    </p:spTree>
    <p:extLst>
      <p:ext uri="{BB962C8B-B14F-4D97-AF65-F5344CB8AC3E}">
        <p14:creationId xmlns:p14="http://schemas.microsoft.com/office/powerpoint/2010/main" val="277739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292CB-11AB-4DFF-8CCB-C4C773D79B5F}"/>
              </a:ext>
            </a:extLst>
          </p:cNvPr>
          <p:cNvSpPr>
            <a:spLocks noGrp="1"/>
          </p:cNvSpPr>
          <p:nvPr>
            <p:ph type="title"/>
          </p:nvPr>
        </p:nvSpPr>
        <p:spPr/>
        <p:txBody>
          <a:bodyPr/>
          <a:lstStyle/>
          <a:p>
            <a:r>
              <a:rPr lang="nl-NL" dirty="0"/>
              <a:t>Opdracht: Ruimte voor wonen</a:t>
            </a:r>
          </a:p>
        </p:txBody>
      </p:sp>
      <p:sp>
        <p:nvSpPr>
          <p:cNvPr id="3" name="Tijdelijke aanduiding voor inhoud 2">
            <a:extLst>
              <a:ext uri="{FF2B5EF4-FFF2-40B4-BE49-F238E27FC236}">
                <a16:creationId xmlns:a16="http://schemas.microsoft.com/office/drawing/2014/main" id="{3CB7C471-FFC3-4A5A-AF66-2AC6B7791202}"/>
              </a:ext>
            </a:extLst>
          </p:cNvPr>
          <p:cNvSpPr>
            <a:spLocks noGrp="1"/>
          </p:cNvSpPr>
          <p:nvPr>
            <p:ph idx="1"/>
          </p:nvPr>
        </p:nvSpPr>
        <p:spPr/>
        <p:txBody>
          <a:bodyPr>
            <a:normAutofit fontScale="85000" lnSpcReduction="20000"/>
          </a:bodyPr>
          <a:lstStyle/>
          <a:p>
            <a:r>
              <a:rPr lang="nl-NL" dirty="0"/>
              <a:t>Lees de samenvatting, hoofdstuk 2, hoofdstuk 6 en hoofdstuk 8</a:t>
            </a:r>
          </a:p>
          <a:p>
            <a:pPr lvl="1"/>
            <a:r>
              <a:rPr lang="nl-NL" dirty="0"/>
              <a:t>Sinds wanneer draagt het migratieoverschot sterker bij aan de groei van de Nederlandse bevolking dan het geboorteoverschot?</a:t>
            </a:r>
          </a:p>
          <a:p>
            <a:pPr lvl="1"/>
            <a:r>
              <a:rPr lang="nl-NL" dirty="0"/>
              <a:t>Geef een beschrijving van de mate van samenhang tussen de tevredenheid over de woonomgeving en de waardering van de sociale cohesie in de directe leefomgeving.</a:t>
            </a:r>
          </a:p>
          <a:p>
            <a:pPr lvl="1"/>
            <a:r>
              <a:rPr lang="nl-NL" dirty="0"/>
              <a:t>Welke groep heeft het vaakst zonnepanelen geplaatst</a:t>
            </a:r>
          </a:p>
          <a:p>
            <a:pPr lvl="1"/>
            <a:r>
              <a:rPr lang="nl-NL" dirty="0"/>
              <a:t>Hoe worden de meeste energiebesparende maatregelen gefinancierd?</a:t>
            </a:r>
          </a:p>
          <a:p>
            <a:pPr lvl="1"/>
            <a:r>
              <a:rPr lang="nl-NL" dirty="0"/>
              <a:t>In welke sector is het aandeel groene energie labels het hardst gegroeid?</a:t>
            </a:r>
          </a:p>
          <a:p>
            <a:pPr lvl="1"/>
            <a:r>
              <a:rPr lang="nl-NL" dirty="0"/>
              <a:t>Wat is het verband tussen de aanwezigheid van vocht en schimmel en het bouwjaar van woningen; </a:t>
            </a:r>
          </a:p>
          <a:p>
            <a:pPr lvl="1"/>
            <a:r>
              <a:rPr lang="nl-NL" dirty="0"/>
              <a:t>Welk % van de eigenaar-bewoners is bereid te investeren in energiebesparing?</a:t>
            </a:r>
          </a:p>
        </p:txBody>
      </p:sp>
    </p:spTree>
    <p:extLst>
      <p:ext uri="{BB962C8B-B14F-4D97-AF65-F5344CB8AC3E}">
        <p14:creationId xmlns:p14="http://schemas.microsoft.com/office/powerpoint/2010/main" val="199871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graphicFrame>
        <p:nvGraphicFramePr>
          <p:cNvPr id="5" name="Tabel 4">
            <a:extLst>
              <a:ext uri="{FF2B5EF4-FFF2-40B4-BE49-F238E27FC236}">
                <a16:creationId xmlns:a16="http://schemas.microsoft.com/office/drawing/2014/main" id="{A83E635A-BE06-4214-AEBC-354D6439575F}"/>
              </a:ext>
            </a:extLst>
          </p:cNvPr>
          <p:cNvGraphicFramePr>
            <a:graphicFrameLocks noGrp="1"/>
          </p:cNvGraphicFramePr>
          <p:nvPr>
            <p:extLst>
              <p:ext uri="{D42A27DB-BD31-4B8C-83A1-F6EECF244321}">
                <p14:modId xmlns:p14="http://schemas.microsoft.com/office/powerpoint/2010/main" val="4181569089"/>
              </p:ext>
            </p:extLst>
          </p:nvPr>
        </p:nvGraphicFramePr>
        <p:xfrm>
          <a:off x="1763686" y="735546"/>
          <a:ext cx="5720011" cy="2743200"/>
        </p:xfrm>
        <a:graphic>
          <a:graphicData uri="http://schemas.openxmlformats.org/drawingml/2006/table">
            <a:tbl>
              <a:tblPr firstRow="1" firstCol="1" bandRow="1">
                <a:tableStyleId>{5C22544A-7EE6-4342-B048-85BDC9FD1C3A}</a:tableStyleId>
              </a:tblPr>
              <a:tblGrid>
                <a:gridCol w="895477">
                  <a:extLst>
                    <a:ext uri="{9D8B030D-6E8A-4147-A177-3AD203B41FA5}">
                      <a16:colId xmlns:a16="http://schemas.microsoft.com/office/drawing/2014/main" val="3760147523"/>
                    </a:ext>
                  </a:extLst>
                </a:gridCol>
                <a:gridCol w="4824534">
                  <a:extLst>
                    <a:ext uri="{9D8B030D-6E8A-4147-A177-3AD203B41FA5}">
                      <a16:colId xmlns:a16="http://schemas.microsoft.com/office/drawing/2014/main" val="3630523456"/>
                    </a:ext>
                  </a:extLst>
                </a:gridCol>
              </a:tblGrid>
              <a:tr h="309034">
                <a:tc>
                  <a:txBody>
                    <a:bodyPr/>
                    <a:lstStyle/>
                    <a:p>
                      <a:pPr>
                        <a:spcAft>
                          <a:spcPts val="0"/>
                        </a:spcAft>
                      </a:pPr>
                      <a:r>
                        <a:rPr lang="nl-NL" sz="1800" dirty="0">
                          <a:effectLst/>
                        </a:rPr>
                        <a:t>Datum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Inhoud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115807"/>
                  </a:ext>
                </a:extLst>
              </a:tr>
              <a:tr h="309034">
                <a:tc>
                  <a:txBody>
                    <a:bodyPr/>
                    <a:lstStyle/>
                    <a:p>
                      <a:pPr>
                        <a:spcAft>
                          <a:spcPts val="0"/>
                        </a:spcAft>
                      </a:pPr>
                      <a:r>
                        <a:rPr lang="nl-NL" sz="1800" dirty="0">
                          <a:effectLst/>
                        </a:rPr>
                        <a:t>12-03</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dirty="0">
                          <a:effectLst/>
                        </a:rPr>
                        <a:t>Energietransitie, Van het gas af, Passief huis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dirty="0">
                          <a:effectLst/>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137895"/>
                  </a:ext>
                </a:extLst>
              </a:tr>
              <a:tr h="309034">
                <a:tc>
                  <a:txBody>
                    <a:bodyPr/>
                    <a:lstStyle/>
                    <a:p>
                      <a:pPr>
                        <a:spcAft>
                          <a:spcPts val="0"/>
                        </a:spcAft>
                      </a:pPr>
                      <a:r>
                        <a:rPr lang="nl-NL" sz="1800" dirty="0">
                          <a:effectLst/>
                        </a:rPr>
                        <a:t>19-03</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dirty="0">
                          <a:effectLst/>
                        </a:rPr>
                        <a:t>Wooncomfort</a:t>
                      </a:r>
                    </a:p>
                    <a:p>
                      <a:pPr>
                        <a:spcAft>
                          <a:spcPts val="0"/>
                        </a:spcAft>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dirty="0">
                          <a:effectLst/>
                        </a:rPr>
                        <a:t>Opslag elektriciteit en warmte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dirty="0">
                          <a:effectLst/>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8157"/>
                  </a:ext>
                </a:extLst>
              </a:tr>
              <a:tr h="310718">
                <a:tc>
                  <a:txBody>
                    <a:bodyPr/>
                    <a:lstStyle/>
                    <a:p>
                      <a:pPr>
                        <a:spcAft>
                          <a:spcPts val="0"/>
                        </a:spcAft>
                      </a:pPr>
                      <a:r>
                        <a:rPr lang="nl-NL" sz="1800" dirty="0">
                          <a:effectLst/>
                        </a:rPr>
                        <a:t>26-03</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dirty="0">
                          <a:effectLst/>
                        </a:rPr>
                        <a:t>Ruimtevraag duurzame energie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dirty="0">
                          <a:effectLst/>
                        </a:rPr>
                        <a: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301854"/>
                  </a:ext>
                </a:extLst>
              </a:tr>
            </a:tbl>
          </a:graphicData>
        </a:graphic>
      </p:graphicFrame>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5275B-F34F-44EB-A4F2-48BC1AB579EB}"/>
              </a:ext>
            </a:extLst>
          </p:cNvPr>
          <p:cNvSpPr>
            <a:spLocks noGrp="1"/>
          </p:cNvSpPr>
          <p:nvPr>
            <p:ph type="title"/>
          </p:nvPr>
        </p:nvSpPr>
        <p:spPr/>
        <p:txBody>
          <a:bodyPr/>
          <a:lstStyle/>
          <a:p>
            <a:r>
              <a:rPr lang="nl-NL" dirty="0"/>
              <a:t>Nu is niet veel anders dan de transitie van toen…</a:t>
            </a:r>
          </a:p>
        </p:txBody>
      </p:sp>
      <p:sp>
        <p:nvSpPr>
          <p:cNvPr id="3" name="Tijdelijke aanduiding voor inhoud 2">
            <a:extLst>
              <a:ext uri="{FF2B5EF4-FFF2-40B4-BE49-F238E27FC236}">
                <a16:creationId xmlns:a16="http://schemas.microsoft.com/office/drawing/2014/main" id="{84432000-70DA-41B2-B642-4826E3526AC0}"/>
              </a:ext>
            </a:extLst>
          </p:cNvPr>
          <p:cNvSpPr>
            <a:spLocks noGrp="1"/>
          </p:cNvSpPr>
          <p:nvPr>
            <p:ph idx="1"/>
          </p:nvPr>
        </p:nvSpPr>
        <p:spPr/>
        <p:txBody>
          <a:bodyPr/>
          <a:lstStyle/>
          <a:p>
            <a:r>
              <a:rPr lang="nl-NL" dirty="0"/>
              <a:t>Nu nieuwe apparatuur/CV?</a:t>
            </a:r>
          </a:p>
          <a:p>
            <a:pPr lvl="1"/>
            <a:r>
              <a:rPr lang="nl-NL" dirty="0"/>
              <a:t>Zorg dat de verbrander vervangen kan worden en de ketel toekomst/waterstofbestendig is…</a:t>
            </a:r>
          </a:p>
          <a:p>
            <a:pPr lvl="1"/>
            <a:r>
              <a:rPr lang="nl-NL" dirty="0">
                <a:hlinkClick r:id="rId2"/>
              </a:rPr>
              <a:t>https://www.npostart.nl/andere-tijden/27-02-2019/VPWON_1297919</a:t>
            </a:r>
            <a:endParaRPr lang="nl-NL" dirty="0"/>
          </a:p>
        </p:txBody>
      </p:sp>
    </p:spTree>
    <p:extLst>
      <p:ext uri="{BB962C8B-B14F-4D97-AF65-F5344CB8AC3E}">
        <p14:creationId xmlns:p14="http://schemas.microsoft.com/office/powerpoint/2010/main" val="321235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0231CD-17F5-4B9F-A210-7AAD585C74AC}"/>
              </a:ext>
            </a:extLst>
          </p:cNvPr>
          <p:cNvSpPr>
            <a:spLocks noGrp="1"/>
          </p:cNvSpPr>
          <p:nvPr>
            <p:ph type="ctrTitle"/>
          </p:nvPr>
        </p:nvSpPr>
        <p:spPr/>
        <p:txBody>
          <a:bodyPr/>
          <a:lstStyle/>
          <a:p>
            <a:pPr>
              <a:spcAft>
                <a:spcPts val="0"/>
              </a:spcAft>
            </a:pPr>
            <a:r>
              <a:rPr lang="nl-NL" sz="2400" dirty="0">
                <a:effectLst/>
              </a:rPr>
              <a:t>Opslag elektriciteit en warmte</a:t>
            </a: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36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D36802-307C-4A4E-8F80-E6DD6AE5949A}"/>
              </a:ext>
            </a:extLst>
          </p:cNvPr>
          <p:cNvSpPr>
            <a:spLocks noGrp="1"/>
          </p:cNvSpPr>
          <p:nvPr>
            <p:ph type="title"/>
          </p:nvPr>
        </p:nvSpPr>
        <p:spPr/>
        <p:txBody>
          <a:bodyPr/>
          <a:lstStyle/>
          <a:p>
            <a:r>
              <a:rPr lang="nl-NL" dirty="0"/>
              <a:t>Warmte</a:t>
            </a:r>
          </a:p>
        </p:txBody>
      </p:sp>
      <p:sp>
        <p:nvSpPr>
          <p:cNvPr id="6" name="Tijdelijke aanduiding voor tekst 5">
            <a:extLst>
              <a:ext uri="{FF2B5EF4-FFF2-40B4-BE49-F238E27FC236}">
                <a16:creationId xmlns:a16="http://schemas.microsoft.com/office/drawing/2014/main" id="{F8485975-9494-4966-A6A1-846DA0520AE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31588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eelgoed&#10;&#10;Automatisch gegenereerde beschrijving">
            <a:extLst>
              <a:ext uri="{FF2B5EF4-FFF2-40B4-BE49-F238E27FC236}">
                <a16:creationId xmlns:a16="http://schemas.microsoft.com/office/drawing/2014/main" id="{7BE6F985-85DF-4F80-8B89-71B7EA9A0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590"/>
            <a:ext cx="3888677" cy="4011910"/>
          </a:xfrm>
          <a:prstGeom prst="rect">
            <a:avLst/>
          </a:prstGeom>
        </p:spPr>
      </p:pic>
      <p:sp>
        <p:nvSpPr>
          <p:cNvPr id="2" name="Titel 1">
            <a:extLst>
              <a:ext uri="{FF2B5EF4-FFF2-40B4-BE49-F238E27FC236}">
                <a16:creationId xmlns:a16="http://schemas.microsoft.com/office/drawing/2014/main" id="{470CFB0C-4F8D-47F1-8238-9C229D76DEFC}"/>
              </a:ext>
            </a:extLst>
          </p:cNvPr>
          <p:cNvSpPr>
            <a:spLocks noGrp="1"/>
          </p:cNvSpPr>
          <p:nvPr>
            <p:ph type="title"/>
          </p:nvPr>
        </p:nvSpPr>
        <p:spPr/>
        <p:txBody>
          <a:bodyPr/>
          <a:lstStyle/>
          <a:p>
            <a:r>
              <a:rPr lang="nl-NL" dirty="0"/>
              <a:t>Warmtevoorziening in Nederland CO</a:t>
            </a:r>
            <a:r>
              <a:rPr lang="nl-NL" baseline="-25000" dirty="0"/>
              <a:t>2</a:t>
            </a:r>
            <a:r>
              <a:rPr lang="nl-NL" dirty="0"/>
              <a:t>-arm</a:t>
            </a:r>
          </a:p>
        </p:txBody>
      </p:sp>
      <p:sp>
        <p:nvSpPr>
          <p:cNvPr id="3" name="Tijdelijke aanduiding voor inhoud 2">
            <a:extLst>
              <a:ext uri="{FF2B5EF4-FFF2-40B4-BE49-F238E27FC236}">
                <a16:creationId xmlns:a16="http://schemas.microsoft.com/office/drawing/2014/main" id="{962776CB-F321-406E-9C00-918FECE0C50C}"/>
              </a:ext>
            </a:extLst>
          </p:cNvPr>
          <p:cNvSpPr>
            <a:spLocks noGrp="1"/>
          </p:cNvSpPr>
          <p:nvPr>
            <p:ph idx="1"/>
          </p:nvPr>
        </p:nvSpPr>
        <p:spPr>
          <a:xfrm>
            <a:off x="2843808" y="897565"/>
            <a:ext cx="6300192" cy="3697058"/>
          </a:xfrm>
        </p:spPr>
        <p:txBody>
          <a:bodyPr/>
          <a:lstStyle/>
          <a:p>
            <a:r>
              <a:rPr lang="nl-NL" dirty="0"/>
              <a:t>In het </a:t>
            </a:r>
            <a:r>
              <a:rPr lang="nl-NL" dirty="0">
                <a:hlinkClick r:id="rId3"/>
              </a:rPr>
              <a:t>Klimaatakkoord</a:t>
            </a:r>
            <a:r>
              <a:rPr lang="nl-NL" dirty="0"/>
              <a:t> staat dat de totale warmtevoorziening in Nederland CO</a:t>
            </a:r>
            <a:r>
              <a:rPr lang="nl-NL" baseline="-25000" dirty="0"/>
              <a:t>2</a:t>
            </a:r>
            <a:r>
              <a:rPr lang="nl-NL" dirty="0"/>
              <a:t>-arm moet worden. In 2050 willen we bijna helemaal geen CO</a:t>
            </a:r>
            <a:r>
              <a:rPr lang="nl-NL" baseline="-25000" dirty="0"/>
              <a:t>2</a:t>
            </a:r>
            <a:r>
              <a:rPr lang="nl-NL" dirty="0"/>
              <a:t> meer uitstoten. </a:t>
            </a:r>
          </a:p>
          <a:p>
            <a:pPr lvl="1"/>
            <a:r>
              <a:rPr lang="nl-NL" dirty="0"/>
              <a:t>Hoge temperatuurwarmte bij industriële processen </a:t>
            </a:r>
          </a:p>
          <a:p>
            <a:pPr lvl="1"/>
            <a:r>
              <a:rPr lang="nl-NL" dirty="0"/>
              <a:t>Lage temperatuurwarmte warmtevraag </a:t>
            </a:r>
          </a:p>
          <a:p>
            <a:pPr lvl="2"/>
            <a:r>
              <a:rPr lang="nl-NL" dirty="0"/>
              <a:t>verwarming van huizen, gebouwen en tuinbouwkassen.</a:t>
            </a:r>
          </a:p>
        </p:txBody>
      </p:sp>
    </p:spTree>
    <p:extLst>
      <p:ext uri="{BB962C8B-B14F-4D97-AF65-F5344CB8AC3E}">
        <p14:creationId xmlns:p14="http://schemas.microsoft.com/office/powerpoint/2010/main" val="5822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6F19-9702-4065-A78A-D89C44DCFA64}"/>
              </a:ext>
            </a:extLst>
          </p:cNvPr>
          <p:cNvSpPr>
            <a:spLocks noGrp="1"/>
          </p:cNvSpPr>
          <p:nvPr>
            <p:ph type="title"/>
          </p:nvPr>
        </p:nvSpPr>
        <p:spPr/>
        <p:txBody>
          <a:bodyPr/>
          <a:lstStyle/>
          <a:p>
            <a:r>
              <a:rPr lang="nl-NL" dirty="0"/>
              <a:t>Warmteopslag</a:t>
            </a:r>
          </a:p>
        </p:txBody>
      </p:sp>
      <p:sp>
        <p:nvSpPr>
          <p:cNvPr id="3" name="Tijdelijke aanduiding voor inhoud 2">
            <a:extLst>
              <a:ext uri="{FF2B5EF4-FFF2-40B4-BE49-F238E27FC236}">
                <a16:creationId xmlns:a16="http://schemas.microsoft.com/office/drawing/2014/main" id="{FD2868CD-4C60-4B3E-BD3E-A6896959428E}"/>
              </a:ext>
            </a:extLst>
          </p:cNvPr>
          <p:cNvSpPr>
            <a:spLocks noGrp="1"/>
          </p:cNvSpPr>
          <p:nvPr>
            <p:ph idx="1"/>
          </p:nvPr>
        </p:nvSpPr>
        <p:spPr/>
        <p:txBody>
          <a:bodyPr/>
          <a:lstStyle/>
          <a:p>
            <a:r>
              <a:rPr lang="nl-NL" dirty="0"/>
              <a:t>Warmteopslag is nodig omdat </a:t>
            </a:r>
            <a:r>
              <a:rPr lang="nl-NL" b="1" dirty="0"/>
              <a:t>de vraag </a:t>
            </a:r>
            <a:r>
              <a:rPr lang="nl-NL" dirty="0"/>
              <a:t>naar warmte meestal </a:t>
            </a:r>
            <a:r>
              <a:rPr lang="nl-NL" b="1" dirty="0"/>
              <a:t>niet gelijk loopt </a:t>
            </a:r>
            <a:r>
              <a:rPr lang="nl-NL" dirty="0"/>
              <a:t>met het </a:t>
            </a:r>
            <a:r>
              <a:rPr lang="nl-NL" b="1" dirty="0"/>
              <a:t>opwekken</a:t>
            </a:r>
            <a:r>
              <a:rPr lang="nl-NL" dirty="0"/>
              <a:t> van warmte. Dat is bijvoorbeeld zo bij een zonneboiler. Met warmtenetten werkt het systeem efficiënter. </a:t>
            </a:r>
          </a:p>
          <a:p>
            <a:r>
              <a:rPr lang="nl-NL" dirty="0"/>
              <a:t>Bij warmtekoudeopslag kunt u warmte of koude voor een seizoen opslaan.</a:t>
            </a:r>
          </a:p>
        </p:txBody>
      </p:sp>
      <p:pic>
        <p:nvPicPr>
          <p:cNvPr id="4" name="Afbeelding 3">
            <a:extLst>
              <a:ext uri="{FF2B5EF4-FFF2-40B4-BE49-F238E27FC236}">
                <a16:creationId xmlns:a16="http://schemas.microsoft.com/office/drawing/2014/main" id="{67E932CB-CDFB-4298-A4F2-2A3B3AD3914A}"/>
              </a:ext>
            </a:extLst>
          </p:cNvPr>
          <p:cNvPicPr>
            <a:picLocks noChangeAspect="1"/>
          </p:cNvPicPr>
          <p:nvPr/>
        </p:nvPicPr>
        <p:blipFill>
          <a:blip r:embed="rId2"/>
          <a:stretch>
            <a:fillRect/>
          </a:stretch>
        </p:blipFill>
        <p:spPr>
          <a:xfrm>
            <a:off x="5580112" y="2931790"/>
            <a:ext cx="3161159" cy="2108958"/>
          </a:xfrm>
          <a:prstGeom prst="rect">
            <a:avLst/>
          </a:prstGeom>
        </p:spPr>
      </p:pic>
      <p:pic>
        <p:nvPicPr>
          <p:cNvPr id="5" name="Afbeelding 4">
            <a:extLst>
              <a:ext uri="{FF2B5EF4-FFF2-40B4-BE49-F238E27FC236}">
                <a16:creationId xmlns:a16="http://schemas.microsoft.com/office/drawing/2014/main" id="{4CDD4225-A485-4BFC-A4B8-5A54A20D5EEA}"/>
              </a:ext>
            </a:extLst>
          </p:cNvPr>
          <p:cNvPicPr>
            <a:picLocks noChangeAspect="1"/>
          </p:cNvPicPr>
          <p:nvPr/>
        </p:nvPicPr>
        <p:blipFill>
          <a:blip r:embed="rId3"/>
          <a:stretch>
            <a:fillRect/>
          </a:stretch>
        </p:blipFill>
        <p:spPr>
          <a:xfrm>
            <a:off x="2584983" y="3356104"/>
            <a:ext cx="1230933" cy="1779662"/>
          </a:xfrm>
          <a:prstGeom prst="rect">
            <a:avLst/>
          </a:prstGeom>
        </p:spPr>
      </p:pic>
    </p:spTree>
    <p:extLst>
      <p:ext uri="{BB962C8B-B14F-4D97-AF65-F5344CB8AC3E}">
        <p14:creationId xmlns:p14="http://schemas.microsoft.com/office/powerpoint/2010/main" val="161822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2032-5AB6-4228-A425-219925DD3405}"/>
              </a:ext>
            </a:extLst>
          </p:cNvPr>
          <p:cNvSpPr>
            <a:spLocks noGrp="1"/>
          </p:cNvSpPr>
          <p:nvPr>
            <p:ph type="title"/>
          </p:nvPr>
        </p:nvSpPr>
        <p:spPr/>
        <p:txBody>
          <a:bodyPr/>
          <a:lstStyle/>
          <a:p>
            <a:r>
              <a:rPr lang="nl-NL" dirty="0"/>
              <a:t>Warmteopslag in water</a:t>
            </a:r>
          </a:p>
        </p:txBody>
      </p:sp>
      <p:sp>
        <p:nvSpPr>
          <p:cNvPr id="3" name="Tijdelijke aanduiding voor inhoud 2">
            <a:extLst>
              <a:ext uri="{FF2B5EF4-FFF2-40B4-BE49-F238E27FC236}">
                <a16:creationId xmlns:a16="http://schemas.microsoft.com/office/drawing/2014/main" id="{98A0F034-E3EC-4CC4-B59D-23F3655B0152}"/>
              </a:ext>
            </a:extLst>
          </p:cNvPr>
          <p:cNvSpPr>
            <a:spLocks noGrp="1"/>
          </p:cNvSpPr>
          <p:nvPr>
            <p:ph idx="1"/>
          </p:nvPr>
        </p:nvSpPr>
        <p:spPr/>
        <p:txBody>
          <a:bodyPr/>
          <a:lstStyle/>
          <a:p>
            <a:r>
              <a:rPr lang="nl-NL" b="1" dirty="0"/>
              <a:t>Warmteopslag in water </a:t>
            </a:r>
            <a:r>
              <a:rPr lang="nl-NL" dirty="0"/>
              <a:t>is een </a:t>
            </a:r>
            <a:r>
              <a:rPr lang="nl-NL" b="1" dirty="0"/>
              <a:t>bewezen techniek</a:t>
            </a:r>
            <a:r>
              <a:rPr lang="nl-NL" dirty="0"/>
              <a:t>. In veel situaties werkt dat goed. Zoals bij een </a:t>
            </a:r>
            <a:r>
              <a:rPr lang="nl-NL" b="1" dirty="0"/>
              <a:t>zonneboiler, warmtepompboiler en warmtenetten</a:t>
            </a:r>
            <a:r>
              <a:rPr lang="nl-NL" dirty="0"/>
              <a:t>. De warmte wordt opgeslagen in een </a:t>
            </a:r>
            <a:r>
              <a:rPr lang="nl-NL" b="1" dirty="0"/>
              <a:t>buffervat</a:t>
            </a:r>
            <a:r>
              <a:rPr lang="nl-NL" dirty="0"/>
              <a:t>. Dit is al heel lang een </a:t>
            </a:r>
            <a:r>
              <a:rPr lang="nl-NL" b="1" dirty="0"/>
              <a:t>standaardtechniek</a:t>
            </a:r>
            <a:r>
              <a:rPr lang="nl-NL" dirty="0"/>
              <a:t>. Toch zijn er nog een paar verbeteringen mogelijk. Zoals </a:t>
            </a:r>
            <a:r>
              <a:rPr lang="nl-NL" b="1" dirty="0"/>
              <a:t>betere isolatie </a:t>
            </a:r>
            <a:r>
              <a:rPr lang="nl-NL" dirty="0"/>
              <a:t>en het behouden van de thermische gelaagdheid in het opslagvat.</a:t>
            </a:r>
          </a:p>
        </p:txBody>
      </p:sp>
    </p:spTree>
    <p:extLst>
      <p:ext uri="{BB962C8B-B14F-4D97-AF65-F5344CB8AC3E}">
        <p14:creationId xmlns:p14="http://schemas.microsoft.com/office/powerpoint/2010/main" val="251356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649F5-4B71-47EF-BFD4-23FBB5CA8399}"/>
              </a:ext>
            </a:extLst>
          </p:cNvPr>
          <p:cNvSpPr>
            <a:spLocks noGrp="1"/>
          </p:cNvSpPr>
          <p:nvPr>
            <p:ph type="title"/>
          </p:nvPr>
        </p:nvSpPr>
        <p:spPr/>
        <p:txBody>
          <a:bodyPr/>
          <a:lstStyle/>
          <a:p>
            <a:r>
              <a:rPr lang="nl-NL" dirty="0"/>
              <a:t>Warmteopslag in de bodem</a:t>
            </a:r>
          </a:p>
        </p:txBody>
      </p:sp>
      <p:sp>
        <p:nvSpPr>
          <p:cNvPr id="3" name="Tijdelijke aanduiding voor inhoud 2">
            <a:extLst>
              <a:ext uri="{FF2B5EF4-FFF2-40B4-BE49-F238E27FC236}">
                <a16:creationId xmlns:a16="http://schemas.microsoft.com/office/drawing/2014/main" id="{759332A9-2AD2-4C72-B178-800586257B89}"/>
              </a:ext>
            </a:extLst>
          </p:cNvPr>
          <p:cNvSpPr>
            <a:spLocks noGrp="1"/>
          </p:cNvSpPr>
          <p:nvPr>
            <p:ph idx="1"/>
          </p:nvPr>
        </p:nvSpPr>
        <p:spPr/>
        <p:txBody>
          <a:bodyPr/>
          <a:lstStyle/>
          <a:p>
            <a:r>
              <a:rPr lang="nl-NL" dirty="0"/>
              <a:t>Met </a:t>
            </a:r>
            <a:r>
              <a:rPr lang="nl-NL" b="1" dirty="0"/>
              <a:t>warmte- en koudeopslag (WKO) in de bodem </a:t>
            </a:r>
            <a:r>
              <a:rPr lang="nl-NL" dirty="0"/>
              <a:t>kun je </a:t>
            </a:r>
            <a:r>
              <a:rPr lang="nl-NL" b="1" dirty="0"/>
              <a:t>overtollige warmte </a:t>
            </a:r>
            <a:r>
              <a:rPr lang="nl-NL" dirty="0"/>
              <a:t>in de </a:t>
            </a:r>
            <a:r>
              <a:rPr lang="nl-NL" b="1" dirty="0"/>
              <a:t>bodem opslaan</a:t>
            </a:r>
            <a:r>
              <a:rPr lang="nl-NL" dirty="0"/>
              <a:t>. Op een </a:t>
            </a:r>
            <a:r>
              <a:rPr lang="nl-NL" b="1" dirty="0"/>
              <a:t>ander moment </a:t>
            </a:r>
            <a:r>
              <a:rPr lang="nl-NL" dirty="0"/>
              <a:t>kun je dat weer gebruiken voor </a:t>
            </a:r>
            <a:r>
              <a:rPr lang="nl-NL" b="1" dirty="0"/>
              <a:t>verwarming</a:t>
            </a:r>
            <a:r>
              <a:rPr lang="nl-NL" dirty="0"/>
              <a:t>. Vaak gebeurt dit in </a:t>
            </a:r>
            <a:r>
              <a:rPr lang="nl-NL" b="1" dirty="0"/>
              <a:t>combinatie</a:t>
            </a:r>
            <a:r>
              <a:rPr lang="nl-NL" dirty="0"/>
              <a:t> met een </a:t>
            </a:r>
            <a:r>
              <a:rPr lang="nl-NL" b="1" dirty="0"/>
              <a:t>warmtepomp</a:t>
            </a:r>
            <a:r>
              <a:rPr lang="nl-NL" dirty="0"/>
              <a:t>. </a:t>
            </a:r>
          </a:p>
          <a:p>
            <a:r>
              <a:rPr lang="nl-NL" dirty="0"/>
              <a:t>Vooral voor kantoren of glastuinbouw kan deze oplossing goed werken. </a:t>
            </a:r>
          </a:p>
        </p:txBody>
      </p:sp>
    </p:spTree>
    <p:extLst>
      <p:ext uri="{BB962C8B-B14F-4D97-AF65-F5344CB8AC3E}">
        <p14:creationId xmlns:p14="http://schemas.microsoft.com/office/powerpoint/2010/main" val="2781553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F9C10-1A9F-4421-920B-F4F11231A68E}"/>
              </a:ext>
            </a:extLst>
          </p:cNvPr>
          <p:cNvSpPr>
            <a:spLocks noGrp="1"/>
          </p:cNvSpPr>
          <p:nvPr>
            <p:ph type="title"/>
          </p:nvPr>
        </p:nvSpPr>
        <p:spPr/>
        <p:txBody>
          <a:bodyPr/>
          <a:lstStyle/>
          <a:p>
            <a:r>
              <a:rPr lang="nl-NL" b="0" dirty="0"/>
              <a:t>Toekomstige ontwikkelingen</a:t>
            </a:r>
            <a:endParaRPr lang="nl-NL" dirty="0"/>
          </a:p>
        </p:txBody>
      </p:sp>
      <p:sp>
        <p:nvSpPr>
          <p:cNvPr id="3" name="Tijdelijke aanduiding voor inhoud 2">
            <a:extLst>
              <a:ext uri="{FF2B5EF4-FFF2-40B4-BE49-F238E27FC236}">
                <a16:creationId xmlns:a16="http://schemas.microsoft.com/office/drawing/2014/main" id="{0B9735C1-6DA0-4228-9EB3-B5DF06F8E8AB}"/>
              </a:ext>
            </a:extLst>
          </p:cNvPr>
          <p:cNvSpPr>
            <a:spLocks noGrp="1"/>
          </p:cNvSpPr>
          <p:nvPr>
            <p:ph idx="1"/>
          </p:nvPr>
        </p:nvSpPr>
        <p:spPr/>
        <p:txBody>
          <a:bodyPr>
            <a:normAutofit fontScale="92500"/>
          </a:bodyPr>
          <a:lstStyle/>
          <a:p>
            <a:r>
              <a:rPr lang="nl-NL" dirty="0"/>
              <a:t>Een </a:t>
            </a:r>
            <a:r>
              <a:rPr lang="nl-NL" b="1" dirty="0"/>
              <a:t>uitdaging voor de toekomst </a:t>
            </a:r>
            <a:r>
              <a:rPr lang="nl-NL" dirty="0"/>
              <a:t>is om de </a:t>
            </a:r>
            <a:r>
              <a:rPr lang="nl-NL" b="1" dirty="0"/>
              <a:t>warmteopslag compacter te maken</a:t>
            </a:r>
            <a:r>
              <a:rPr lang="nl-NL" dirty="0"/>
              <a:t>. </a:t>
            </a:r>
          </a:p>
          <a:p>
            <a:r>
              <a:rPr lang="nl-NL" dirty="0"/>
              <a:t>Daardoor wordt de </a:t>
            </a:r>
            <a:r>
              <a:rPr lang="nl-NL" b="1" dirty="0"/>
              <a:t>opslag voor een langere periode </a:t>
            </a:r>
            <a:r>
              <a:rPr lang="nl-NL" dirty="0"/>
              <a:t>(seizoensopslag) </a:t>
            </a:r>
            <a:r>
              <a:rPr lang="nl-NL" b="1" dirty="0"/>
              <a:t>eenvoudiger en interessanter</a:t>
            </a:r>
            <a:r>
              <a:rPr lang="nl-NL" dirty="0"/>
              <a:t>. </a:t>
            </a:r>
          </a:p>
          <a:p>
            <a:r>
              <a:rPr lang="nl-NL" dirty="0"/>
              <a:t>Op dit moment worden de mogelijkheden voor </a:t>
            </a:r>
            <a:r>
              <a:rPr lang="nl-NL" b="1" dirty="0"/>
              <a:t>thermochemische opslag </a:t>
            </a:r>
            <a:r>
              <a:rPr lang="nl-NL" dirty="0"/>
              <a:t>onderzocht. Warmte slaan we dan niet op in water, maar in een chemische reactie. </a:t>
            </a:r>
          </a:p>
          <a:p>
            <a:pPr lvl="1"/>
            <a:r>
              <a:rPr lang="nl-NL" dirty="0"/>
              <a:t>We doen dit door los van elkaar opgeslagen materialen in de winter bij elkaar te brengen. Denk bijvoorbeeld aan water en zout. Daarmee maken we warmte. Dit onderzoek bevindt zich nog in een experimentele fase.</a:t>
            </a:r>
          </a:p>
        </p:txBody>
      </p:sp>
    </p:spTree>
    <p:extLst>
      <p:ext uri="{BB962C8B-B14F-4D97-AF65-F5344CB8AC3E}">
        <p14:creationId xmlns:p14="http://schemas.microsoft.com/office/powerpoint/2010/main" val="98340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7AE9-2E25-47E9-A246-0D6FDC66F52F}"/>
              </a:ext>
            </a:extLst>
          </p:cNvPr>
          <p:cNvSpPr>
            <a:spLocks noGrp="1"/>
          </p:cNvSpPr>
          <p:nvPr>
            <p:ph type="title"/>
          </p:nvPr>
        </p:nvSpPr>
        <p:spPr/>
        <p:txBody>
          <a:bodyPr/>
          <a:lstStyle/>
          <a:p>
            <a:r>
              <a:rPr lang="nl-NL" dirty="0"/>
              <a:t>Batterij in huis…</a:t>
            </a:r>
          </a:p>
        </p:txBody>
      </p:sp>
      <p:pic>
        <p:nvPicPr>
          <p:cNvPr id="4" name="Onlinemedia 3" title="Heat Battery">
            <a:hlinkClick r:id="" action="ppaction://media"/>
            <a:extLst>
              <a:ext uri="{FF2B5EF4-FFF2-40B4-BE49-F238E27FC236}">
                <a16:creationId xmlns:a16="http://schemas.microsoft.com/office/drawing/2014/main" id="{0FD64085-5CC0-4405-87A9-2A7282B8E5F4}"/>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9259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a:pPr>
            <a:r>
              <a:rPr lang="nl-NL" b="1" dirty="0"/>
              <a:t>Warmteopslag</a:t>
            </a:r>
            <a:r>
              <a:rPr lang="nl-NL" dirty="0"/>
              <a:t> voor de </a:t>
            </a:r>
            <a:r>
              <a:rPr lang="nl-NL" b="1" dirty="0"/>
              <a:t>korte termijn </a:t>
            </a:r>
            <a:r>
              <a:rPr lang="nl-NL" dirty="0"/>
              <a:t>biedt een oplossing voor de warmtevraag die </a:t>
            </a:r>
            <a:r>
              <a:rPr lang="nl-NL" b="1" dirty="0"/>
              <a:t>fluctueert</a:t>
            </a:r>
            <a:r>
              <a:rPr lang="nl-NL" dirty="0"/>
              <a:t> tussen </a:t>
            </a:r>
            <a:r>
              <a:rPr lang="nl-NL" b="1" dirty="0"/>
              <a:t>nacht/dag</a:t>
            </a:r>
            <a:r>
              <a:rPr lang="nl-NL" dirty="0"/>
              <a:t> en tussen </a:t>
            </a:r>
            <a:r>
              <a:rPr lang="nl-NL" b="1" dirty="0"/>
              <a:t>dagen</a:t>
            </a:r>
            <a:r>
              <a:rPr lang="nl-NL" dirty="0"/>
              <a:t>. </a:t>
            </a:r>
          </a:p>
          <a:p>
            <a:pPr marL="757231" lvl="1" indent="-457200"/>
            <a:r>
              <a:rPr lang="nl-NL" dirty="0"/>
              <a:t>Ten tijde van overvloedige elektriciteitsproductie kan energie worden opgeslagen in de vorm van warmte. Wanneer er warmte nodig is kan de opgeslagen warmte dan uit de warmteopslag worden onttrokken. Hierdoor heeft deze vorm van warmteopslag een </a:t>
            </a:r>
            <a:r>
              <a:rPr lang="nl-NL" b="1" dirty="0"/>
              <a:t>dempende werking</a:t>
            </a:r>
            <a:r>
              <a:rPr lang="nl-NL" dirty="0"/>
              <a:t> op de </a:t>
            </a:r>
            <a:r>
              <a:rPr lang="nl-NL" b="1" dirty="0"/>
              <a:t>fluctuaties</a:t>
            </a:r>
            <a:r>
              <a:rPr lang="nl-NL" dirty="0"/>
              <a:t> in het </a:t>
            </a:r>
            <a:r>
              <a:rPr lang="nl-NL" b="1" dirty="0"/>
              <a:t>elektriciteitsnet</a:t>
            </a:r>
            <a:endParaRPr lang="nl-NL" dirty="0"/>
          </a:p>
        </p:txBody>
      </p:sp>
      <p:pic>
        <p:nvPicPr>
          <p:cNvPr id="6" name="Afbeelding 5">
            <a:extLst>
              <a:ext uri="{FF2B5EF4-FFF2-40B4-BE49-F238E27FC236}">
                <a16:creationId xmlns:a16="http://schemas.microsoft.com/office/drawing/2014/main" id="{DF6FF72E-8589-4AB9-83EF-B9BF2D01D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499742"/>
            <a:ext cx="3851920" cy="3046928"/>
          </a:xfrm>
          <a:prstGeom prst="rect">
            <a:avLst/>
          </a:prstGeom>
        </p:spPr>
      </p:pic>
    </p:spTree>
    <p:extLst>
      <p:ext uri="{BB962C8B-B14F-4D97-AF65-F5344CB8AC3E}">
        <p14:creationId xmlns:p14="http://schemas.microsoft.com/office/powerpoint/2010/main" val="113938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0231CD-17F5-4B9F-A210-7AAD585C74AC}"/>
              </a:ext>
            </a:extLst>
          </p:cNvPr>
          <p:cNvSpPr>
            <a:spLocks noGrp="1"/>
          </p:cNvSpPr>
          <p:nvPr>
            <p:ph type="ctrTitle"/>
          </p:nvPr>
        </p:nvSpPr>
        <p:spPr/>
        <p:txBody>
          <a:bodyPr/>
          <a:lstStyle/>
          <a:p>
            <a:r>
              <a:rPr lang="nl-NL" dirty="0"/>
              <a:t>Wooncomfort</a:t>
            </a:r>
          </a:p>
        </p:txBody>
      </p:sp>
    </p:spTree>
    <p:extLst>
      <p:ext uri="{BB962C8B-B14F-4D97-AF65-F5344CB8AC3E}">
        <p14:creationId xmlns:p14="http://schemas.microsoft.com/office/powerpoint/2010/main" val="357520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startAt="2"/>
            </a:pPr>
            <a:r>
              <a:rPr lang="nl-NL" dirty="0"/>
              <a:t>Met name zonne-energie is overvloedig aanwezig in de Nederlandse zomer, terwijl de warmtevraag met name in de winter groot is. </a:t>
            </a:r>
            <a:r>
              <a:rPr lang="nl-NL" b="1" dirty="0"/>
              <a:t>Warmteopslag</a:t>
            </a:r>
            <a:r>
              <a:rPr lang="nl-NL" dirty="0"/>
              <a:t> op de </a:t>
            </a:r>
            <a:r>
              <a:rPr lang="nl-NL" b="1" dirty="0"/>
              <a:t>lange termijn </a:t>
            </a:r>
            <a:r>
              <a:rPr lang="nl-NL" dirty="0"/>
              <a:t>maakt het mogelijk om de zomerwarmte in te zetten voor de warmtebehoefte in de winter. Dit principe is uitgebeeld in onderstaande figuren.</a:t>
            </a:r>
          </a:p>
        </p:txBody>
      </p:sp>
      <p:pic>
        <p:nvPicPr>
          <p:cNvPr id="5" name="Afbeelding 4" descr="Afbeelding met klok, meter&#10;&#10;Automatisch gegenereerde beschrijving">
            <a:extLst>
              <a:ext uri="{FF2B5EF4-FFF2-40B4-BE49-F238E27FC236}">
                <a16:creationId xmlns:a16="http://schemas.microsoft.com/office/drawing/2014/main" id="{65CF91A3-8523-4DA5-A2BC-2CD14A3D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32" y="2283718"/>
            <a:ext cx="7927768" cy="3197430"/>
          </a:xfrm>
          <a:prstGeom prst="rect">
            <a:avLst/>
          </a:prstGeom>
        </p:spPr>
      </p:pic>
    </p:spTree>
    <p:extLst>
      <p:ext uri="{BB962C8B-B14F-4D97-AF65-F5344CB8AC3E}">
        <p14:creationId xmlns:p14="http://schemas.microsoft.com/office/powerpoint/2010/main" val="33797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179512" y="897565"/>
            <a:ext cx="8507288" cy="3697058"/>
          </a:xfrm>
        </p:spPr>
        <p:txBody>
          <a:bodyPr/>
          <a:lstStyle/>
          <a:p>
            <a:pPr marL="457200" indent="-457200">
              <a:buFont typeface="+mj-lt"/>
              <a:buAutoNum type="arabicPeriod" startAt="3"/>
            </a:pPr>
            <a:r>
              <a:rPr lang="nl-NL" dirty="0"/>
              <a:t>Het derde voordeel van de integratie van </a:t>
            </a:r>
            <a:r>
              <a:rPr lang="nl-NL" b="1" dirty="0"/>
              <a:t>warmteopslag</a:t>
            </a:r>
            <a:r>
              <a:rPr lang="nl-NL" dirty="0"/>
              <a:t> in het </a:t>
            </a:r>
            <a:r>
              <a:rPr lang="nl-NL" b="1" dirty="0"/>
              <a:t>toekomstige energiesysteem </a:t>
            </a:r>
            <a:r>
              <a:rPr lang="nl-NL" dirty="0"/>
              <a:t>is dat het de noodzaak van </a:t>
            </a:r>
            <a:r>
              <a:rPr lang="nl-NL" b="1" dirty="0"/>
              <a:t>dure netwerkverzwaring</a:t>
            </a:r>
            <a:r>
              <a:rPr lang="nl-NL" dirty="0"/>
              <a:t> wegneemt of </a:t>
            </a:r>
            <a:r>
              <a:rPr lang="nl-NL" b="1" dirty="0"/>
              <a:t>beperkt</a:t>
            </a:r>
            <a:r>
              <a:rPr lang="nl-NL" dirty="0"/>
              <a:t>. Wanneer </a:t>
            </a:r>
            <a:r>
              <a:rPr lang="nl-NL" b="1" dirty="0"/>
              <a:t>warmteopslag</a:t>
            </a:r>
            <a:r>
              <a:rPr lang="nl-NL" dirty="0"/>
              <a:t> de </a:t>
            </a:r>
            <a:r>
              <a:rPr lang="nl-NL" b="1" dirty="0"/>
              <a:t>pieken</a:t>
            </a:r>
            <a:r>
              <a:rPr lang="nl-NL" dirty="0"/>
              <a:t> in de warmtevraag kan </a:t>
            </a:r>
            <a:r>
              <a:rPr lang="nl-NL" b="1" dirty="0"/>
              <a:t>wegnemen</a:t>
            </a:r>
            <a:r>
              <a:rPr lang="nl-NL" dirty="0"/>
              <a:t>, hoeft de </a:t>
            </a:r>
            <a:r>
              <a:rPr lang="nl-NL" b="1" dirty="0"/>
              <a:t>infrastructuur</a:t>
            </a:r>
            <a:r>
              <a:rPr lang="nl-NL" dirty="0"/>
              <a:t> </a:t>
            </a:r>
            <a:r>
              <a:rPr lang="nl-NL" b="1" dirty="0"/>
              <a:t>niet</a:t>
            </a:r>
            <a:r>
              <a:rPr lang="nl-NL" dirty="0"/>
              <a:t> te worden </a:t>
            </a:r>
            <a:r>
              <a:rPr lang="nl-NL" b="1" dirty="0"/>
              <a:t>verzwaard</a:t>
            </a:r>
            <a:r>
              <a:rPr lang="nl-NL" dirty="0"/>
              <a:t>. </a:t>
            </a:r>
          </a:p>
        </p:txBody>
      </p:sp>
      <p:pic>
        <p:nvPicPr>
          <p:cNvPr id="6" name="Afbeelding 5" descr="Afbeelding met zitten, zwart, computer&#10;&#10;Automatisch gegenereerde beschrijving">
            <a:extLst>
              <a:ext uri="{FF2B5EF4-FFF2-40B4-BE49-F238E27FC236}">
                <a16:creationId xmlns:a16="http://schemas.microsoft.com/office/drawing/2014/main" id="{EBC3A991-1299-4178-A820-47457DF1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571750"/>
            <a:ext cx="7308304" cy="2926177"/>
          </a:xfrm>
          <a:prstGeom prst="rect">
            <a:avLst/>
          </a:prstGeom>
        </p:spPr>
      </p:pic>
      <p:cxnSp>
        <p:nvCxnSpPr>
          <p:cNvPr id="8" name="Rechte verbindingslijn met pijl 7">
            <a:extLst>
              <a:ext uri="{FF2B5EF4-FFF2-40B4-BE49-F238E27FC236}">
                <a16:creationId xmlns:a16="http://schemas.microsoft.com/office/drawing/2014/main" id="{2C3C81D2-5C68-40C1-891C-F8C8E6DD7868}"/>
              </a:ext>
            </a:extLst>
          </p:cNvPr>
          <p:cNvCxnSpPr>
            <a:cxnSpLocks/>
            <a:endCxn id="9" idx="2"/>
          </p:cNvCxnSpPr>
          <p:nvPr/>
        </p:nvCxnSpPr>
        <p:spPr>
          <a:xfrm flipV="1">
            <a:off x="7884368" y="2940281"/>
            <a:ext cx="125760" cy="78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26348C7D-3D1F-47A7-87B2-7CAF17AE0DD3}"/>
              </a:ext>
            </a:extLst>
          </p:cNvPr>
          <p:cNvSpPr txBox="1"/>
          <p:nvPr/>
        </p:nvSpPr>
        <p:spPr>
          <a:xfrm>
            <a:off x="6876256" y="2570949"/>
            <a:ext cx="2267744" cy="369332"/>
          </a:xfrm>
          <a:prstGeom prst="rect">
            <a:avLst/>
          </a:prstGeom>
          <a:noFill/>
        </p:spPr>
        <p:txBody>
          <a:bodyPr wrap="square" rtlCol="0">
            <a:spAutoFit/>
          </a:bodyPr>
          <a:lstStyle/>
          <a:p>
            <a:r>
              <a:rPr lang="nl-NL" dirty="0" err="1"/>
              <a:t>Windzonloze</a:t>
            </a:r>
            <a:r>
              <a:rPr lang="nl-NL" dirty="0"/>
              <a:t> weken</a:t>
            </a:r>
          </a:p>
        </p:txBody>
      </p:sp>
      <p:cxnSp>
        <p:nvCxnSpPr>
          <p:cNvPr id="12" name="Rechte verbindingslijn met pijl 11">
            <a:extLst>
              <a:ext uri="{FF2B5EF4-FFF2-40B4-BE49-F238E27FC236}">
                <a16:creationId xmlns:a16="http://schemas.microsoft.com/office/drawing/2014/main" id="{8D43042C-8679-4C49-8371-A2628EE24B92}"/>
              </a:ext>
            </a:extLst>
          </p:cNvPr>
          <p:cNvCxnSpPr>
            <a:cxnSpLocks/>
          </p:cNvCxnSpPr>
          <p:nvPr/>
        </p:nvCxnSpPr>
        <p:spPr>
          <a:xfrm flipV="1">
            <a:off x="7641468" y="2943234"/>
            <a:ext cx="341784" cy="78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85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60790-28EE-4D02-85CF-F0B020295CFB}"/>
              </a:ext>
            </a:extLst>
          </p:cNvPr>
          <p:cNvSpPr>
            <a:spLocks noGrp="1"/>
          </p:cNvSpPr>
          <p:nvPr>
            <p:ph type="title"/>
          </p:nvPr>
        </p:nvSpPr>
        <p:spPr/>
        <p:txBody>
          <a:bodyPr/>
          <a:lstStyle/>
          <a:p>
            <a:r>
              <a:rPr lang="nl-NL" dirty="0"/>
              <a:t>Methodes voor compacte warmteopslag</a:t>
            </a:r>
          </a:p>
        </p:txBody>
      </p:sp>
      <p:sp>
        <p:nvSpPr>
          <p:cNvPr id="3" name="Tijdelijke aanduiding voor inhoud 2">
            <a:extLst>
              <a:ext uri="{FF2B5EF4-FFF2-40B4-BE49-F238E27FC236}">
                <a16:creationId xmlns:a16="http://schemas.microsoft.com/office/drawing/2014/main" id="{618B6FB2-4A8D-49D7-96A5-1AA3C626640D}"/>
              </a:ext>
            </a:extLst>
          </p:cNvPr>
          <p:cNvSpPr>
            <a:spLocks noGrp="1"/>
          </p:cNvSpPr>
          <p:nvPr>
            <p:ph idx="1"/>
          </p:nvPr>
        </p:nvSpPr>
        <p:spPr/>
        <p:txBody>
          <a:bodyPr/>
          <a:lstStyle/>
          <a:p>
            <a:r>
              <a:rPr lang="nl-NL" dirty="0"/>
              <a:t>Warmteopslag in water</a:t>
            </a:r>
          </a:p>
          <a:p>
            <a:r>
              <a:rPr lang="nl-NL" dirty="0"/>
              <a:t>Warmteopslag in fase overgangsmaterialen</a:t>
            </a:r>
          </a:p>
          <a:p>
            <a:r>
              <a:rPr lang="nl-NL" dirty="0"/>
              <a:t>Warmteopslag in thermochemische materialen</a:t>
            </a:r>
          </a:p>
          <a:p>
            <a:r>
              <a:rPr lang="nl-NL" dirty="0"/>
              <a:t>Warmteopslag door redox principes</a:t>
            </a:r>
          </a:p>
          <a:p>
            <a:pPr marL="0" indent="0">
              <a:buNone/>
            </a:pPr>
            <a:r>
              <a:rPr lang="nl-NL" dirty="0"/>
              <a:t>	</a:t>
            </a:r>
          </a:p>
          <a:p>
            <a:pPr marL="0" indent="0">
              <a:buNone/>
            </a:pPr>
            <a:endParaRPr lang="nl-NL" i="1" dirty="0"/>
          </a:p>
          <a:p>
            <a:pPr marL="0" indent="0">
              <a:buNone/>
            </a:pPr>
            <a:endParaRPr lang="nl-NL" i="1" dirty="0"/>
          </a:p>
          <a:p>
            <a:pPr marL="0" indent="0">
              <a:buNone/>
            </a:pPr>
            <a:r>
              <a:rPr lang="nl-NL" i="1" dirty="0"/>
              <a:t>Hier kan je eindeloos in verdiepen, veel nieuws en innovaties op dit vlak!</a:t>
            </a:r>
          </a:p>
          <a:p>
            <a:endParaRPr lang="nl-NL" dirty="0"/>
          </a:p>
          <a:p>
            <a:pPr marL="0" indent="0">
              <a:buNone/>
            </a:pPr>
            <a:endParaRPr lang="nl-NL" dirty="0"/>
          </a:p>
        </p:txBody>
      </p:sp>
      <p:sp>
        <p:nvSpPr>
          <p:cNvPr id="5" name="Rectangle 2">
            <a:extLst>
              <a:ext uri="{FF2B5EF4-FFF2-40B4-BE49-F238E27FC236}">
                <a16:creationId xmlns:a16="http://schemas.microsoft.com/office/drawing/2014/main" id="{0E54577D-C2F5-4BDA-8693-4CBE22020B38}"/>
              </a:ext>
            </a:extLst>
          </p:cNvPr>
          <p:cNvSpPr>
            <a:spLocks noChangeArrowheads="1"/>
          </p:cNvSpPr>
          <p:nvPr/>
        </p:nvSpPr>
        <p:spPr bwMode="auto">
          <a:xfrm>
            <a:off x="2195736" y="258574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Een redoxreactie kan algemeen als volgt worden voorgesteld:</a:t>
            </a:r>
            <a:endParaRPr kumimoji="0" lang="nl-NL" altLang="nl-NL" sz="600" b="0" i="0" u="none" strike="noStrike" cap="none" normalizeH="0" baseline="0" dirty="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Reductor → reactieproduct + e</a:t>
            </a:r>
            <a:r>
              <a:rPr kumimoji="0" lang="nl-NL" altLang="nl-NL" sz="1000" b="0" i="0" u="none" strike="noStrike" cap="none" normalizeH="0" baseline="30000" dirty="0">
                <a:ln>
                  <a:noFill/>
                </a:ln>
                <a:solidFill>
                  <a:srgbClr val="202122"/>
                </a:solidFill>
                <a:effectLst/>
                <a:latin typeface="Arial" panose="020B0604020202020204" pitchFamily="34" charset="0"/>
                <a:cs typeface="Arial" panose="020B0604020202020204" pitchFamily="34" charset="0"/>
              </a:rPr>
              <a:t>−</a:t>
            </a:r>
            <a:r>
              <a:rPr kumimoji="0" lang="nl-NL" altLang="nl-NL"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(oxidatie)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Oxidator + e</a:t>
            </a:r>
            <a:r>
              <a:rPr kumimoji="0" lang="nl-NL" altLang="nl-NL" sz="1000" b="0" i="0" u="none" strike="noStrike" cap="none" normalizeH="0" baseline="30000" dirty="0">
                <a:ln>
                  <a:noFill/>
                </a:ln>
                <a:solidFill>
                  <a:srgbClr val="202122"/>
                </a:solidFill>
                <a:effectLst/>
                <a:latin typeface="Arial" panose="020B0604020202020204" pitchFamily="34" charset="0"/>
                <a:cs typeface="Arial" panose="020B0604020202020204" pitchFamily="34" charset="0"/>
              </a:rPr>
              <a:t>−</a:t>
            </a:r>
            <a:r>
              <a:rPr kumimoji="0" lang="nl-NL" altLang="nl-NL"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 reactieproduct (reductie)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263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841DF-1221-43B5-BA72-E0A7C06CF307}"/>
              </a:ext>
            </a:extLst>
          </p:cNvPr>
          <p:cNvSpPr>
            <a:spLocks noGrp="1"/>
          </p:cNvSpPr>
          <p:nvPr>
            <p:ph type="title"/>
          </p:nvPr>
        </p:nvSpPr>
        <p:spPr/>
        <p:txBody>
          <a:bodyPr/>
          <a:lstStyle/>
          <a:p>
            <a:r>
              <a:rPr lang="nl-NL" dirty="0"/>
              <a:t>Bijvoorbeeld: Solar </a:t>
            </a:r>
            <a:r>
              <a:rPr lang="nl-NL" dirty="0" err="1"/>
              <a:t>WarmteBatterij</a:t>
            </a:r>
            <a:r>
              <a:rPr lang="nl-NL" dirty="0"/>
              <a:t> veelbelovend</a:t>
            </a:r>
          </a:p>
        </p:txBody>
      </p:sp>
      <p:sp>
        <p:nvSpPr>
          <p:cNvPr id="3" name="Tijdelijke aanduiding voor inhoud 2">
            <a:extLst>
              <a:ext uri="{FF2B5EF4-FFF2-40B4-BE49-F238E27FC236}">
                <a16:creationId xmlns:a16="http://schemas.microsoft.com/office/drawing/2014/main" id="{8B00CE2B-B4B0-4850-AD7C-FE633FDD2BB2}"/>
              </a:ext>
            </a:extLst>
          </p:cNvPr>
          <p:cNvSpPr>
            <a:spLocks noGrp="1"/>
          </p:cNvSpPr>
          <p:nvPr>
            <p:ph idx="1"/>
          </p:nvPr>
        </p:nvSpPr>
        <p:spPr>
          <a:xfrm>
            <a:off x="1403648" y="897565"/>
            <a:ext cx="4968552" cy="3697058"/>
          </a:xfrm>
        </p:spPr>
        <p:txBody>
          <a:bodyPr/>
          <a:lstStyle/>
          <a:p>
            <a:r>
              <a:rPr lang="nl-NL" dirty="0"/>
              <a:t>Een </a:t>
            </a:r>
            <a:r>
              <a:rPr lang="nl-NL" dirty="0" err="1">
                <a:hlinkClick r:id="rId2"/>
              </a:rPr>
              <a:t>WarmteBatterij</a:t>
            </a:r>
            <a:r>
              <a:rPr lang="nl-NL" dirty="0"/>
              <a:t> die Zon-energie opslaat gedurende de winter, zou aardgas kunnen gaan vervangen!</a:t>
            </a:r>
          </a:p>
        </p:txBody>
      </p:sp>
      <p:pic>
        <p:nvPicPr>
          <p:cNvPr id="5" name="Afbeelding 4">
            <a:extLst>
              <a:ext uri="{FF2B5EF4-FFF2-40B4-BE49-F238E27FC236}">
                <a16:creationId xmlns:a16="http://schemas.microsoft.com/office/drawing/2014/main" id="{D2F3FF03-63BB-40AA-BE5B-9FD6F681CC0B}"/>
              </a:ext>
            </a:extLst>
          </p:cNvPr>
          <p:cNvPicPr>
            <a:picLocks noChangeAspect="1"/>
          </p:cNvPicPr>
          <p:nvPr/>
        </p:nvPicPr>
        <p:blipFill>
          <a:blip r:embed="rId3"/>
          <a:stretch>
            <a:fillRect/>
          </a:stretch>
        </p:blipFill>
        <p:spPr>
          <a:xfrm>
            <a:off x="6516216" y="735546"/>
            <a:ext cx="2383683" cy="4245935"/>
          </a:xfrm>
          <a:prstGeom prst="rect">
            <a:avLst/>
          </a:prstGeom>
        </p:spPr>
      </p:pic>
    </p:spTree>
    <p:extLst>
      <p:ext uri="{BB962C8B-B14F-4D97-AF65-F5344CB8AC3E}">
        <p14:creationId xmlns:p14="http://schemas.microsoft.com/office/powerpoint/2010/main" val="342370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6C5F-3ACF-47AA-AF7E-3B1BD6B3F75A}"/>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5171D769-A6AF-41AE-934D-8DA854F7380A}"/>
              </a:ext>
            </a:extLst>
          </p:cNvPr>
          <p:cNvSpPr>
            <a:spLocks noGrp="1"/>
          </p:cNvSpPr>
          <p:nvPr>
            <p:ph idx="1"/>
          </p:nvPr>
        </p:nvSpPr>
        <p:spPr/>
        <p:txBody>
          <a:bodyPr>
            <a:normAutofit fontScale="77500" lnSpcReduction="20000"/>
          </a:bodyPr>
          <a:lstStyle/>
          <a:p>
            <a:pPr marL="0" indent="0">
              <a:buNone/>
            </a:pPr>
            <a:r>
              <a:rPr lang="nl-NL" dirty="0"/>
              <a:t>Bovenop de zeecontainer staan vier zonnecollectoren. Het zijn platen, opgebouwd uit buizen waar water doorheen stroomt. ‘s Zomers warmt het zonlicht het water in die buizen op tot circa 80 graden Celsius</a:t>
            </a:r>
          </a:p>
          <a:p>
            <a:r>
              <a:rPr lang="nl-NL" dirty="0"/>
              <a:t>het opgewarmde water loopt naar acht vaten van de warmtebatterij</a:t>
            </a:r>
          </a:p>
          <a:p>
            <a:r>
              <a:rPr lang="nl-NL" dirty="0"/>
              <a:t>die vaten hebben elk 2 gescheiden reservoirs;</a:t>
            </a:r>
          </a:p>
          <a:p>
            <a:pPr lvl="1"/>
            <a:r>
              <a:rPr lang="nl-NL" dirty="0"/>
              <a:t>het onderste is een watervat</a:t>
            </a:r>
          </a:p>
          <a:p>
            <a:pPr lvl="1"/>
            <a:r>
              <a:rPr lang="nl-NL" dirty="0"/>
              <a:t>in het bovenste zit een warmtewisselaar, bezaaid met korrels</a:t>
            </a:r>
          </a:p>
          <a:p>
            <a:r>
              <a:rPr lang="nl-NL" dirty="0"/>
              <a:t>als het hete water door de warmtewisselaar stroomt, draagt het een deel van zijn warmte over op de korrels die gevuld zijn met natriumsulfide</a:t>
            </a:r>
          </a:p>
          <a:p>
            <a:r>
              <a:rPr lang="nl-NL" dirty="0"/>
              <a:t>deze natriumsulfide heeft een kristalrooster waarin water kan worden opgenomen of afgesplitst – afhankelijk van de temperatuur</a:t>
            </a:r>
          </a:p>
          <a:p>
            <a:r>
              <a:rPr lang="nl-NL" dirty="0"/>
              <a:t>‘s zomers warmt het zouthydraat op en splitst het water af</a:t>
            </a:r>
          </a:p>
          <a:p>
            <a:r>
              <a:rPr lang="nl-NL" dirty="0"/>
              <a:t>dat water wordt opgevangen in het onderste vat</a:t>
            </a:r>
          </a:p>
          <a:p>
            <a:r>
              <a:rPr lang="nl-NL" dirty="0"/>
              <a:t>als er warmte nodig is, dan wordt er vanuit het onderste vat weer water bij het zouthydraat gelaten. Bij die reactie komt warmte vrij</a:t>
            </a:r>
          </a:p>
          <a:p>
            <a:endParaRPr lang="nl-NL" dirty="0"/>
          </a:p>
        </p:txBody>
      </p:sp>
    </p:spTree>
    <p:extLst>
      <p:ext uri="{BB962C8B-B14F-4D97-AF65-F5344CB8AC3E}">
        <p14:creationId xmlns:p14="http://schemas.microsoft.com/office/powerpoint/2010/main" val="323586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6E262-6795-4B8C-A9BD-73D515DA8224}"/>
              </a:ext>
            </a:extLst>
          </p:cNvPr>
          <p:cNvSpPr>
            <a:spLocks noGrp="1"/>
          </p:cNvSpPr>
          <p:nvPr>
            <p:ph type="title"/>
          </p:nvPr>
        </p:nvSpPr>
        <p:spPr/>
        <p:txBody>
          <a:bodyPr/>
          <a:lstStyle/>
          <a:p>
            <a:r>
              <a:rPr lang="nl-NL" dirty="0"/>
              <a:t>Energie</a:t>
            </a:r>
          </a:p>
        </p:txBody>
      </p:sp>
      <p:sp>
        <p:nvSpPr>
          <p:cNvPr id="3" name="Tijdelijke aanduiding voor tekst 2">
            <a:extLst>
              <a:ext uri="{FF2B5EF4-FFF2-40B4-BE49-F238E27FC236}">
                <a16:creationId xmlns:a16="http://schemas.microsoft.com/office/drawing/2014/main" id="{84DA4F58-75AA-49AE-AD92-6BB8F4C6DCB2}"/>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65414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AC7E0-AE9D-456D-A47F-1B1A75B40687}"/>
              </a:ext>
            </a:extLst>
          </p:cNvPr>
          <p:cNvSpPr>
            <a:spLocks noGrp="1"/>
          </p:cNvSpPr>
          <p:nvPr>
            <p:ph type="title"/>
          </p:nvPr>
        </p:nvSpPr>
        <p:spPr/>
        <p:txBody>
          <a:bodyPr/>
          <a:lstStyle/>
          <a:p>
            <a:r>
              <a:rPr lang="nl-NL" dirty="0"/>
              <a:t>Energie opslag</a:t>
            </a:r>
          </a:p>
        </p:txBody>
      </p:sp>
      <p:sp>
        <p:nvSpPr>
          <p:cNvPr id="3" name="Tijdelijke aanduiding voor inhoud 2">
            <a:extLst>
              <a:ext uri="{FF2B5EF4-FFF2-40B4-BE49-F238E27FC236}">
                <a16:creationId xmlns:a16="http://schemas.microsoft.com/office/drawing/2014/main" id="{274573B2-CAB9-4724-9572-E6E7EE17AF2F}"/>
              </a:ext>
            </a:extLst>
          </p:cNvPr>
          <p:cNvSpPr>
            <a:spLocks noGrp="1"/>
          </p:cNvSpPr>
          <p:nvPr>
            <p:ph idx="1"/>
          </p:nvPr>
        </p:nvSpPr>
        <p:spPr/>
        <p:txBody>
          <a:bodyPr>
            <a:normAutofit fontScale="92500" lnSpcReduction="10000"/>
          </a:bodyPr>
          <a:lstStyle/>
          <a:p>
            <a:pPr marL="0" indent="0">
              <a:buNone/>
            </a:pPr>
            <a:r>
              <a:rPr lang="nl-NL" dirty="0"/>
              <a:t>Duurzame energiebronnen, zoals </a:t>
            </a:r>
            <a:r>
              <a:rPr lang="nl-NL" b="1" dirty="0"/>
              <a:t>windmolenparken of zonnepanelen, leveren niet continu energie</a:t>
            </a:r>
            <a:r>
              <a:rPr lang="nl-NL" dirty="0"/>
              <a:t>. Om optimaal gebruik te kunnen maken van deze bronnen, is </a:t>
            </a:r>
            <a:r>
              <a:rPr lang="nl-NL" b="1" dirty="0"/>
              <a:t>opslag van energie belangrijk</a:t>
            </a:r>
            <a:r>
              <a:rPr lang="nl-NL" dirty="0"/>
              <a:t>. Nieuwe opslagmethoden moeten op zeer grote schaal en met zo min mogelijk verliezen energie opslaan. </a:t>
            </a:r>
          </a:p>
          <a:p>
            <a:pPr marL="0" indent="0">
              <a:buNone/>
            </a:pPr>
            <a:r>
              <a:rPr lang="nl-NL" dirty="0">
                <a:hlinkClick r:id="rId3"/>
              </a:rPr>
              <a:t>TU Delft doet onderzoek!</a:t>
            </a:r>
            <a:endParaRPr lang="nl-NL" dirty="0"/>
          </a:p>
          <a:p>
            <a:pPr lvl="1"/>
            <a:r>
              <a:rPr lang="nl-NL" dirty="0"/>
              <a:t>Batterijen </a:t>
            </a:r>
          </a:p>
          <a:p>
            <a:pPr lvl="1"/>
            <a:r>
              <a:rPr lang="nl-NL" dirty="0"/>
              <a:t>Waterstof </a:t>
            </a:r>
          </a:p>
          <a:p>
            <a:pPr lvl="1"/>
            <a:r>
              <a:rPr lang="nl-NL" dirty="0"/>
              <a:t>Artificiële koolwaterstoffen </a:t>
            </a:r>
          </a:p>
          <a:p>
            <a:pPr lvl="1"/>
            <a:r>
              <a:rPr lang="nl-NL" dirty="0"/>
              <a:t>Ammoniak </a:t>
            </a:r>
          </a:p>
          <a:p>
            <a:pPr lvl="1"/>
            <a:r>
              <a:rPr lang="nl-NL" dirty="0" err="1"/>
              <a:t>Car</a:t>
            </a:r>
            <a:r>
              <a:rPr lang="nl-NL" dirty="0"/>
              <a:t> as Power Plant</a:t>
            </a:r>
          </a:p>
        </p:txBody>
      </p:sp>
    </p:spTree>
    <p:extLst>
      <p:ext uri="{BB962C8B-B14F-4D97-AF65-F5344CB8AC3E}">
        <p14:creationId xmlns:p14="http://schemas.microsoft.com/office/powerpoint/2010/main" val="83092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018B9-4601-4356-AA7C-B01832DF7507}"/>
              </a:ext>
            </a:extLst>
          </p:cNvPr>
          <p:cNvSpPr>
            <a:spLocks noGrp="1"/>
          </p:cNvSpPr>
          <p:nvPr>
            <p:ph type="title"/>
          </p:nvPr>
        </p:nvSpPr>
        <p:spPr/>
        <p:txBody>
          <a:bodyPr/>
          <a:lstStyle/>
          <a:p>
            <a:endParaRPr lang="nl-NL"/>
          </a:p>
        </p:txBody>
      </p:sp>
      <p:pic>
        <p:nvPicPr>
          <p:cNvPr id="4" name="Onlinemedia 3" title="TU Delft animatie energieopslag in verbeterde lithium-ion batterijen">
            <a:hlinkClick r:id="" action="ppaction://media"/>
            <a:extLst>
              <a:ext uri="{FF2B5EF4-FFF2-40B4-BE49-F238E27FC236}">
                <a16:creationId xmlns:a16="http://schemas.microsoft.com/office/drawing/2014/main" id="{86090868-5E14-4399-9BD8-4BF803D8946C}"/>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32674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1835696" y="897565"/>
            <a:ext cx="6851104" cy="3697058"/>
          </a:xfrm>
        </p:spPr>
        <p:txBody>
          <a:bodyPr/>
          <a:lstStyle/>
          <a:p>
            <a:r>
              <a:rPr lang="nl-NL" dirty="0"/>
              <a:t>In Delft wordt gewerkt aan de verdere ontwikkeling van de lithium-ion batterijen. De nadruk ligt hierbij op:</a:t>
            </a:r>
          </a:p>
          <a:p>
            <a:pPr lvl="2"/>
            <a:r>
              <a:rPr lang="nl-NL" dirty="0"/>
              <a:t>Vergroting van de capaciteit, </a:t>
            </a:r>
          </a:p>
          <a:p>
            <a:pPr lvl="2"/>
            <a:r>
              <a:rPr lang="nl-NL" dirty="0"/>
              <a:t>De veiligheid</a:t>
            </a:r>
          </a:p>
          <a:p>
            <a:pPr lvl="2"/>
            <a:r>
              <a:rPr lang="nl-NL" dirty="0"/>
              <a:t>Verlaging van de kosten van de batterijen. </a:t>
            </a:r>
          </a:p>
        </p:txBody>
      </p:sp>
    </p:spTree>
    <p:extLst>
      <p:ext uri="{BB962C8B-B14F-4D97-AF65-F5344CB8AC3E}">
        <p14:creationId xmlns:p14="http://schemas.microsoft.com/office/powerpoint/2010/main" val="423995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9E416-2655-4672-9FB0-8126B3993482}"/>
              </a:ext>
            </a:extLst>
          </p:cNvPr>
          <p:cNvSpPr>
            <a:spLocks noGrp="1"/>
          </p:cNvSpPr>
          <p:nvPr>
            <p:ph type="title"/>
          </p:nvPr>
        </p:nvSpPr>
        <p:spPr/>
        <p:txBody>
          <a:bodyPr/>
          <a:lstStyle/>
          <a:p>
            <a:r>
              <a:rPr lang="nl-NL" dirty="0"/>
              <a:t>Waterstof</a:t>
            </a:r>
          </a:p>
        </p:txBody>
      </p:sp>
      <p:sp>
        <p:nvSpPr>
          <p:cNvPr id="3" name="Tijdelijke aanduiding voor inhoud 2">
            <a:extLst>
              <a:ext uri="{FF2B5EF4-FFF2-40B4-BE49-F238E27FC236}">
                <a16:creationId xmlns:a16="http://schemas.microsoft.com/office/drawing/2014/main" id="{00B75B11-B06B-4E8B-8D81-5380F62DDCB3}"/>
              </a:ext>
            </a:extLst>
          </p:cNvPr>
          <p:cNvSpPr>
            <a:spLocks noGrp="1"/>
          </p:cNvSpPr>
          <p:nvPr>
            <p:ph idx="1"/>
          </p:nvPr>
        </p:nvSpPr>
        <p:spPr/>
        <p:txBody>
          <a:bodyPr/>
          <a:lstStyle/>
          <a:p>
            <a:r>
              <a:rPr lang="nl-NL" dirty="0"/>
              <a:t>Momenteel wordt waterstof vaak geproduceerd uit aardgas. Dat is een efficiënt proces, maar daar komt CO2 bij vrij. In Delft wordt onderzocht hoe waterstof milieuvriendelijker kan worden gemaakt, bijvoorbeeld door middel van zonlicht en water. Voor deze toepassing moeten er betaalbare, duurzame en efficiënte foto-elektrodes worden ontwikkeld.</a:t>
            </a:r>
          </a:p>
        </p:txBody>
      </p:sp>
    </p:spTree>
    <p:extLst>
      <p:ext uri="{BB962C8B-B14F-4D97-AF65-F5344CB8AC3E}">
        <p14:creationId xmlns:p14="http://schemas.microsoft.com/office/powerpoint/2010/main" val="251894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EB2ED-FACE-41F4-A1DD-41169ECE29D7}"/>
              </a:ext>
            </a:extLst>
          </p:cNvPr>
          <p:cNvSpPr>
            <a:spLocks noGrp="1"/>
          </p:cNvSpPr>
          <p:nvPr>
            <p:ph type="title"/>
          </p:nvPr>
        </p:nvSpPr>
        <p:spPr/>
        <p:txBody>
          <a:bodyPr/>
          <a:lstStyle/>
          <a:p>
            <a:r>
              <a:rPr lang="nl-NL" dirty="0"/>
              <a:t>Wat is wooncomfort voor jou?</a:t>
            </a:r>
          </a:p>
        </p:txBody>
      </p:sp>
      <p:pic>
        <p:nvPicPr>
          <p:cNvPr id="5" name="Afbeelding 4">
            <a:extLst>
              <a:ext uri="{FF2B5EF4-FFF2-40B4-BE49-F238E27FC236}">
                <a16:creationId xmlns:a16="http://schemas.microsoft.com/office/drawing/2014/main" id="{9EE4FF2F-78B6-4DD8-8E84-E15F231D2B9C}"/>
              </a:ext>
            </a:extLst>
          </p:cNvPr>
          <p:cNvPicPr>
            <a:picLocks noChangeAspect="1"/>
          </p:cNvPicPr>
          <p:nvPr/>
        </p:nvPicPr>
        <p:blipFill>
          <a:blip r:embed="rId2"/>
          <a:stretch>
            <a:fillRect/>
          </a:stretch>
        </p:blipFill>
        <p:spPr>
          <a:xfrm>
            <a:off x="0" y="2067694"/>
            <a:ext cx="5468099" cy="3075806"/>
          </a:xfrm>
          <a:prstGeom prst="rect">
            <a:avLst/>
          </a:prstGeom>
        </p:spPr>
      </p:pic>
      <p:pic>
        <p:nvPicPr>
          <p:cNvPr id="4" name="Afbeelding 3">
            <a:extLst>
              <a:ext uri="{FF2B5EF4-FFF2-40B4-BE49-F238E27FC236}">
                <a16:creationId xmlns:a16="http://schemas.microsoft.com/office/drawing/2014/main" id="{C267FBB4-15C8-4A19-B2E8-F5B179429901}"/>
              </a:ext>
            </a:extLst>
          </p:cNvPr>
          <p:cNvPicPr>
            <a:picLocks noChangeAspect="1"/>
          </p:cNvPicPr>
          <p:nvPr/>
        </p:nvPicPr>
        <p:blipFill>
          <a:blip r:embed="rId3"/>
          <a:stretch>
            <a:fillRect/>
          </a:stretch>
        </p:blipFill>
        <p:spPr>
          <a:xfrm>
            <a:off x="4054766" y="881966"/>
            <a:ext cx="4912859" cy="3273960"/>
          </a:xfrm>
          <a:prstGeom prst="rect">
            <a:avLst/>
          </a:prstGeom>
        </p:spPr>
      </p:pic>
    </p:spTree>
    <p:extLst>
      <p:ext uri="{BB962C8B-B14F-4D97-AF65-F5344CB8AC3E}">
        <p14:creationId xmlns:p14="http://schemas.microsoft.com/office/powerpoint/2010/main" val="36472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F8F2-48B6-4719-8963-471F218A2A9B}"/>
              </a:ext>
            </a:extLst>
          </p:cNvPr>
          <p:cNvSpPr>
            <a:spLocks noGrp="1"/>
          </p:cNvSpPr>
          <p:nvPr>
            <p:ph type="title"/>
          </p:nvPr>
        </p:nvSpPr>
        <p:spPr/>
        <p:txBody>
          <a:bodyPr/>
          <a:lstStyle/>
          <a:p>
            <a:r>
              <a:rPr lang="nl-NL" dirty="0"/>
              <a:t>Artificiële koolwaterstoffen</a:t>
            </a:r>
          </a:p>
        </p:txBody>
      </p:sp>
      <p:sp>
        <p:nvSpPr>
          <p:cNvPr id="3" name="Tijdelijke aanduiding voor inhoud 2">
            <a:extLst>
              <a:ext uri="{FF2B5EF4-FFF2-40B4-BE49-F238E27FC236}">
                <a16:creationId xmlns:a16="http://schemas.microsoft.com/office/drawing/2014/main" id="{09330EA7-A080-4378-917C-E254CDF37A60}"/>
              </a:ext>
            </a:extLst>
          </p:cNvPr>
          <p:cNvSpPr>
            <a:spLocks noGrp="1"/>
          </p:cNvSpPr>
          <p:nvPr>
            <p:ph idx="1"/>
          </p:nvPr>
        </p:nvSpPr>
        <p:spPr/>
        <p:txBody>
          <a:bodyPr/>
          <a:lstStyle/>
          <a:p>
            <a:r>
              <a:rPr lang="nl-NL" dirty="0"/>
              <a:t>Een nieuwe onderzoekslijn is de foto-elektrochemische conversie van CO2 tot CO. In combinatie met H2 kunnen dan op kunstmatige wijze koolwaterstoffen worden gesynthetiseerd. </a:t>
            </a:r>
          </a:p>
          <a:p>
            <a:r>
              <a:rPr lang="nl-NL" dirty="0">
                <a:solidFill>
                  <a:srgbClr val="222222"/>
                </a:solidFill>
              </a:rPr>
              <a:t>Lees meer </a:t>
            </a:r>
            <a:r>
              <a:rPr lang="nl-NL" dirty="0">
                <a:solidFill>
                  <a:srgbClr val="00A6D6"/>
                </a:solidFill>
                <a:hlinkClick r:id="rId2">
                  <a:extLst>
                    <a:ext uri="{A12FA001-AC4F-418D-AE19-62706E023703}">
                      <ahyp:hlinkClr xmlns:ahyp="http://schemas.microsoft.com/office/drawing/2018/hyperlinkcolor" val="tx"/>
                    </a:ext>
                  </a:extLst>
                </a:hlinkClick>
              </a:rPr>
              <a:t>hier</a:t>
            </a:r>
            <a:r>
              <a:rPr lang="nl-NL" dirty="0">
                <a:solidFill>
                  <a:srgbClr val="222222"/>
                </a:solidFill>
              </a:rPr>
              <a:t> </a:t>
            </a:r>
            <a:endParaRPr lang="nl-NL" dirty="0"/>
          </a:p>
        </p:txBody>
      </p:sp>
    </p:spTree>
    <p:extLst>
      <p:ext uri="{BB962C8B-B14F-4D97-AF65-F5344CB8AC3E}">
        <p14:creationId xmlns:p14="http://schemas.microsoft.com/office/powerpoint/2010/main" val="4183475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DC984-8CBF-4147-AE7F-303698575C82}"/>
              </a:ext>
            </a:extLst>
          </p:cNvPr>
          <p:cNvSpPr>
            <a:spLocks noGrp="1"/>
          </p:cNvSpPr>
          <p:nvPr>
            <p:ph type="title"/>
          </p:nvPr>
        </p:nvSpPr>
        <p:spPr/>
        <p:txBody>
          <a:bodyPr/>
          <a:lstStyle/>
          <a:p>
            <a:r>
              <a:rPr lang="nl-NL" dirty="0"/>
              <a:t>Ammoniak</a:t>
            </a:r>
          </a:p>
        </p:txBody>
      </p:sp>
      <p:sp>
        <p:nvSpPr>
          <p:cNvPr id="3" name="Tijdelijke aanduiding voor inhoud 2">
            <a:extLst>
              <a:ext uri="{FF2B5EF4-FFF2-40B4-BE49-F238E27FC236}">
                <a16:creationId xmlns:a16="http://schemas.microsoft.com/office/drawing/2014/main" id="{EF38DF04-6BBA-4C3E-BB64-03A6B253FA03}"/>
              </a:ext>
            </a:extLst>
          </p:cNvPr>
          <p:cNvSpPr>
            <a:spLocks noGrp="1"/>
          </p:cNvSpPr>
          <p:nvPr>
            <p:ph idx="1"/>
          </p:nvPr>
        </p:nvSpPr>
        <p:spPr>
          <a:xfrm>
            <a:off x="539552" y="897565"/>
            <a:ext cx="8147248" cy="3697058"/>
          </a:xfrm>
        </p:spPr>
        <p:txBody>
          <a:bodyPr/>
          <a:lstStyle/>
          <a:p>
            <a:r>
              <a:rPr lang="nl-NL" dirty="0"/>
              <a:t>Bij de TU Delft en Nuon wordt onderzoek gedaan naar de mogelijkheden om energie op te slaan in ammoniak. De voordelen zijn dat de grondstoffen water en stikstof zijn alom voorhanden en bij de verbranding komt geen CO2 vrij daarnaast is ammonia makkelijk op te slaan.</a:t>
            </a:r>
          </a:p>
          <a:p>
            <a:r>
              <a:rPr lang="nl-NL" b="1" dirty="0"/>
              <a:t>NUON: Megabatterij met Ammoniak</a:t>
            </a:r>
          </a:p>
          <a:p>
            <a:endParaRPr lang="nl-NL" dirty="0"/>
          </a:p>
        </p:txBody>
      </p:sp>
      <p:pic>
        <p:nvPicPr>
          <p:cNvPr id="4" name="Afbeelding 3">
            <a:extLst>
              <a:ext uri="{FF2B5EF4-FFF2-40B4-BE49-F238E27FC236}">
                <a16:creationId xmlns:a16="http://schemas.microsoft.com/office/drawing/2014/main" id="{66B27E4D-6E38-4745-9753-17E00305B82D}"/>
              </a:ext>
            </a:extLst>
          </p:cNvPr>
          <p:cNvPicPr>
            <a:picLocks noChangeAspect="1"/>
          </p:cNvPicPr>
          <p:nvPr/>
        </p:nvPicPr>
        <p:blipFill>
          <a:blip r:embed="rId2"/>
          <a:stretch>
            <a:fillRect/>
          </a:stretch>
        </p:blipFill>
        <p:spPr>
          <a:xfrm>
            <a:off x="107504" y="3065208"/>
            <a:ext cx="3333750" cy="1828800"/>
          </a:xfrm>
          <a:prstGeom prst="rect">
            <a:avLst/>
          </a:prstGeom>
        </p:spPr>
      </p:pic>
      <p:sp>
        <p:nvSpPr>
          <p:cNvPr id="5" name="Tekstvak 4">
            <a:extLst>
              <a:ext uri="{FF2B5EF4-FFF2-40B4-BE49-F238E27FC236}">
                <a16:creationId xmlns:a16="http://schemas.microsoft.com/office/drawing/2014/main" id="{C6E85AEF-FDE2-41A1-BBB9-DC8F50F52E85}"/>
              </a:ext>
            </a:extLst>
          </p:cNvPr>
          <p:cNvSpPr txBox="1"/>
          <p:nvPr/>
        </p:nvSpPr>
        <p:spPr>
          <a:xfrm>
            <a:off x="3563888" y="3065208"/>
            <a:ext cx="5696436" cy="2031325"/>
          </a:xfrm>
          <a:prstGeom prst="rect">
            <a:avLst/>
          </a:prstGeom>
          <a:noFill/>
        </p:spPr>
        <p:txBody>
          <a:bodyPr wrap="square" rtlCol="0">
            <a:spAutoFit/>
          </a:bodyPr>
          <a:lstStyle/>
          <a:p>
            <a:pPr marL="342900" indent="-342900">
              <a:buFont typeface="+mj-lt"/>
              <a:buAutoNum type="arabicPeriod"/>
            </a:pPr>
            <a:r>
              <a:rPr lang="nl-NL" sz="1400" dirty="0"/>
              <a:t>Allereerst zet je elektriciteit uit wind om in vloeibare ammoniak</a:t>
            </a:r>
            <a:br>
              <a:rPr lang="nl-NL" sz="1400" dirty="0"/>
            </a:br>
            <a:r>
              <a:rPr lang="nl-NL" sz="1400" dirty="0"/>
              <a:t>daar komt een chemisch proces bij kijken, waarbij je waterstof aan stikstof bindt om ammoniak te maken</a:t>
            </a:r>
          </a:p>
          <a:p>
            <a:pPr marL="342900" indent="-342900">
              <a:buFont typeface="+mj-lt"/>
              <a:buAutoNum type="arabicPeriod"/>
            </a:pPr>
            <a:r>
              <a:rPr lang="nl-NL" sz="1400" dirty="0"/>
              <a:t>Dan sla je de ammoniak op in grote tanks</a:t>
            </a:r>
            <a:br>
              <a:rPr lang="nl-NL" sz="1400" dirty="0"/>
            </a:br>
            <a:r>
              <a:rPr lang="nl-NL" sz="1400" dirty="0"/>
              <a:t>dat kan zo lang als het nodig is en zorgt dus voor een voorraad brandstof voor die momenten dat er weinig wind of zon is</a:t>
            </a:r>
          </a:p>
          <a:p>
            <a:pPr marL="342900" indent="-342900">
              <a:buFont typeface="+mj-lt"/>
              <a:buAutoNum type="arabicPeriod"/>
            </a:pPr>
            <a:r>
              <a:rPr lang="nl-NL" sz="1400" dirty="0"/>
              <a:t>In stap drie gebruik je de synthetische vloeistof als  brandstof in de energiecentrale</a:t>
            </a:r>
            <a:br>
              <a:rPr lang="nl-NL" sz="1400" dirty="0"/>
            </a:br>
            <a:r>
              <a:rPr lang="nl-NL" sz="1400" dirty="0"/>
              <a:t>hierbij komen alleen stikstof en waterdamp vrij, geen CO2</a:t>
            </a:r>
          </a:p>
        </p:txBody>
      </p:sp>
    </p:spTree>
    <p:extLst>
      <p:ext uri="{BB962C8B-B14F-4D97-AF65-F5344CB8AC3E}">
        <p14:creationId xmlns:p14="http://schemas.microsoft.com/office/powerpoint/2010/main" val="703451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23B0BE-7A3D-484D-8F5E-8C9CD6D25777}"/>
              </a:ext>
            </a:extLst>
          </p:cNvPr>
          <p:cNvPicPr>
            <a:picLocks noChangeAspect="1"/>
          </p:cNvPicPr>
          <p:nvPr/>
        </p:nvPicPr>
        <p:blipFill>
          <a:blip r:embed="rId2"/>
          <a:stretch>
            <a:fillRect/>
          </a:stretch>
        </p:blipFill>
        <p:spPr>
          <a:xfrm>
            <a:off x="6610297" y="3066662"/>
            <a:ext cx="2533703" cy="1993180"/>
          </a:xfrm>
          <a:prstGeom prst="rect">
            <a:avLst/>
          </a:prstGeom>
        </p:spPr>
      </p:pic>
      <p:sp>
        <p:nvSpPr>
          <p:cNvPr id="2" name="Titel 1">
            <a:extLst>
              <a:ext uri="{FF2B5EF4-FFF2-40B4-BE49-F238E27FC236}">
                <a16:creationId xmlns:a16="http://schemas.microsoft.com/office/drawing/2014/main" id="{201DCD24-68CF-48BC-BD13-91B72C727E82}"/>
              </a:ext>
            </a:extLst>
          </p:cNvPr>
          <p:cNvSpPr>
            <a:spLocks noGrp="1"/>
          </p:cNvSpPr>
          <p:nvPr>
            <p:ph type="title"/>
          </p:nvPr>
        </p:nvSpPr>
        <p:spPr/>
        <p:txBody>
          <a:bodyPr/>
          <a:lstStyle/>
          <a:p>
            <a:r>
              <a:rPr lang="nl-NL" dirty="0" err="1"/>
              <a:t>Car</a:t>
            </a:r>
            <a:r>
              <a:rPr lang="nl-NL" dirty="0"/>
              <a:t> as Power Plant</a:t>
            </a:r>
          </a:p>
        </p:txBody>
      </p:sp>
      <p:sp>
        <p:nvSpPr>
          <p:cNvPr id="3" name="Tijdelijke aanduiding voor inhoud 2">
            <a:extLst>
              <a:ext uri="{FF2B5EF4-FFF2-40B4-BE49-F238E27FC236}">
                <a16:creationId xmlns:a16="http://schemas.microsoft.com/office/drawing/2014/main" id="{99EC5E27-3227-4FF7-B5DC-874F7BCF8D4E}"/>
              </a:ext>
            </a:extLst>
          </p:cNvPr>
          <p:cNvSpPr>
            <a:spLocks noGrp="1"/>
          </p:cNvSpPr>
          <p:nvPr>
            <p:ph idx="1"/>
          </p:nvPr>
        </p:nvSpPr>
        <p:spPr>
          <a:xfrm>
            <a:off x="1547664" y="897565"/>
            <a:ext cx="7139136" cy="3697058"/>
          </a:xfrm>
        </p:spPr>
        <p:txBody>
          <a:bodyPr/>
          <a:lstStyle/>
          <a:p>
            <a:pPr marL="0" indent="0">
              <a:buNone/>
            </a:pPr>
            <a:r>
              <a:rPr lang="nl-NL" dirty="0"/>
              <a:t>Brandstofcelauto op waterstof wordt energiecentrale</a:t>
            </a:r>
          </a:p>
          <a:p>
            <a:r>
              <a:rPr lang="nl-NL" dirty="0"/>
              <a:t>In de toekomst kan een brandstofcelauto die op waterstof rijdt ook dienst doen als een energiecentrale voor huizen en kantoren. Deze auto rijdt op elektriciteit die in de brandstofcel uit waterstof wordt gemaakt. Als de wagen stilstaat, kan de brandstofcel ook elektriciteit produceren en vele woningen van stroom voorzien.</a:t>
            </a:r>
          </a:p>
        </p:txBody>
      </p:sp>
      <p:pic>
        <p:nvPicPr>
          <p:cNvPr id="4" name="Afbeelding 3">
            <a:hlinkClick r:id="rId3"/>
            <a:extLst>
              <a:ext uri="{FF2B5EF4-FFF2-40B4-BE49-F238E27FC236}">
                <a16:creationId xmlns:a16="http://schemas.microsoft.com/office/drawing/2014/main" id="{8135754C-6FF3-4C91-9CE7-E65383E9CE47}"/>
              </a:ext>
            </a:extLst>
          </p:cNvPr>
          <p:cNvPicPr>
            <a:picLocks noChangeAspect="1"/>
          </p:cNvPicPr>
          <p:nvPr/>
        </p:nvPicPr>
        <p:blipFill>
          <a:blip r:embed="rId4"/>
          <a:stretch>
            <a:fillRect/>
          </a:stretch>
        </p:blipFill>
        <p:spPr>
          <a:xfrm>
            <a:off x="118941" y="2571750"/>
            <a:ext cx="1668517" cy="2499742"/>
          </a:xfrm>
          <a:prstGeom prst="rect">
            <a:avLst/>
          </a:prstGeom>
        </p:spPr>
      </p:pic>
    </p:spTree>
    <p:extLst>
      <p:ext uri="{BB962C8B-B14F-4D97-AF65-F5344CB8AC3E}">
        <p14:creationId xmlns:p14="http://schemas.microsoft.com/office/powerpoint/2010/main" val="215808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187624" y="897565"/>
            <a:ext cx="7704856" cy="3697058"/>
          </a:xfrm>
        </p:spPr>
        <p:txBody>
          <a:bodyPr>
            <a:normAutofit/>
          </a:bodyPr>
          <a:lstStyle/>
          <a:p>
            <a:r>
              <a:rPr lang="nl-NL" dirty="0">
                <a:hlinkClick r:id="rId2"/>
              </a:rPr>
              <a:t>https://www.rvo.nl/onderwerpen/duurzaam-ondernemen/duurzame-energie-opwekken/verduurzaming-warmtevoorziening/warmteopslag</a:t>
            </a:r>
            <a:endParaRPr lang="nl-NL" dirty="0">
              <a:hlinkClick r:id="rId3"/>
            </a:endParaRPr>
          </a:p>
          <a:p>
            <a:r>
              <a:rPr lang="nl-NL" dirty="0">
                <a:hlinkClick r:id="rId3"/>
              </a:rPr>
              <a:t>https://www.ad.nl/wonen/superbatterij-kan-duurzame-energie-in-huis-omzetten-in-warmte~a4ba5832/</a:t>
            </a:r>
            <a:endParaRPr lang="nl-NL" dirty="0">
              <a:hlinkClick r:id="rId4"/>
            </a:endParaRPr>
          </a:p>
          <a:p>
            <a:r>
              <a:rPr lang="nl-NL" dirty="0">
                <a:hlinkClick r:id="rId4"/>
              </a:rPr>
              <a:t>https://www.topsectorenergie.nl/tki-urban-energy/kennisdossiers/warmteopslag </a:t>
            </a:r>
            <a:endParaRPr lang="nl-NL" dirty="0"/>
          </a:p>
        </p:txBody>
      </p:sp>
    </p:spTree>
    <p:extLst>
      <p:ext uri="{BB962C8B-B14F-4D97-AF65-F5344CB8AC3E}">
        <p14:creationId xmlns:p14="http://schemas.microsoft.com/office/powerpoint/2010/main" val="36682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9E7BC-7E2D-4A92-AE84-8638059FD2B7}"/>
              </a:ext>
            </a:extLst>
          </p:cNvPr>
          <p:cNvSpPr>
            <a:spLocks noGrp="1"/>
          </p:cNvSpPr>
          <p:nvPr>
            <p:ph type="title"/>
          </p:nvPr>
        </p:nvSpPr>
        <p:spPr/>
        <p:txBody>
          <a:bodyPr/>
          <a:lstStyle/>
          <a:p>
            <a:r>
              <a:rPr lang="nl-NL" dirty="0"/>
              <a:t>Meer Wooncomfort:</a:t>
            </a:r>
          </a:p>
        </p:txBody>
      </p:sp>
      <p:sp>
        <p:nvSpPr>
          <p:cNvPr id="3" name="Tijdelijke aanduiding voor inhoud 2">
            <a:extLst>
              <a:ext uri="{FF2B5EF4-FFF2-40B4-BE49-F238E27FC236}">
                <a16:creationId xmlns:a16="http://schemas.microsoft.com/office/drawing/2014/main" id="{1D617B20-8E1A-4D03-B20E-6BBA07E3F023}"/>
              </a:ext>
            </a:extLst>
          </p:cNvPr>
          <p:cNvSpPr>
            <a:spLocks noGrp="1"/>
          </p:cNvSpPr>
          <p:nvPr>
            <p:ph idx="1"/>
          </p:nvPr>
        </p:nvSpPr>
        <p:spPr/>
        <p:txBody>
          <a:bodyPr/>
          <a:lstStyle/>
          <a:p>
            <a:r>
              <a:rPr lang="nl-NL" dirty="0"/>
              <a:t>Zichtbare en tastbare verbeteringen</a:t>
            </a:r>
          </a:p>
          <a:p>
            <a:pPr lvl="1"/>
            <a:r>
              <a:rPr lang="nl-NL" dirty="0"/>
              <a:t>geen drempels, bredere deuren, nieuwe keuken, nieuw sanitair en nieuwe kozijnen</a:t>
            </a:r>
          </a:p>
          <a:p>
            <a:pPr lvl="1"/>
            <a:endParaRPr lang="nl-NL" dirty="0"/>
          </a:p>
          <a:p>
            <a:r>
              <a:rPr lang="nl-NL" dirty="0"/>
              <a:t>Gevoel van behaaglijkheid</a:t>
            </a:r>
          </a:p>
          <a:p>
            <a:pPr lvl="1"/>
            <a:r>
              <a:rPr lang="nl-NL" dirty="0"/>
              <a:t>minder tocht, minder luchtvochtigheid, minder geluidsoverlast en een gezonder klimaat</a:t>
            </a:r>
          </a:p>
        </p:txBody>
      </p:sp>
    </p:spTree>
    <p:extLst>
      <p:ext uri="{BB962C8B-B14F-4D97-AF65-F5344CB8AC3E}">
        <p14:creationId xmlns:p14="http://schemas.microsoft.com/office/powerpoint/2010/main" val="20289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3458B-5C9F-47AC-90CB-7F9D1278F7B4}"/>
              </a:ext>
            </a:extLst>
          </p:cNvPr>
          <p:cNvSpPr>
            <a:spLocks noGrp="1"/>
          </p:cNvSpPr>
          <p:nvPr>
            <p:ph type="title"/>
          </p:nvPr>
        </p:nvSpPr>
        <p:spPr/>
        <p:txBody>
          <a:bodyPr/>
          <a:lstStyle/>
          <a:p>
            <a:r>
              <a:rPr lang="nl-NL" dirty="0"/>
              <a:t>Comfort</a:t>
            </a:r>
          </a:p>
        </p:txBody>
      </p:sp>
      <p:sp>
        <p:nvSpPr>
          <p:cNvPr id="3" name="Tijdelijke aanduiding voor inhoud 2">
            <a:extLst>
              <a:ext uri="{FF2B5EF4-FFF2-40B4-BE49-F238E27FC236}">
                <a16:creationId xmlns:a16="http://schemas.microsoft.com/office/drawing/2014/main" id="{BCAA1710-55C6-4F5C-A1E8-79FE0904DA75}"/>
              </a:ext>
            </a:extLst>
          </p:cNvPr>
          <p:cNvSpPr>
            <a:spLocks noGrp="1"/>
          </p:cNvSpPr>
          <p:nvPr>
            <p:ph idx="1"/>
          </p:nvPr>
        </p:nvSpPr>
        <p:spPr/>
        <p:txBody>
          <a:bodyPr/>
          <a:lstStyle/>
          <a:p>
            <a:pPr marL="0" indent="0">
              <a:buNone/>
            </a:pPr>
            <a:r>
              <a:rPr lang="nl-NL" dirty="0"/>
              <a:t>Of een ruimte als comfortabel wordt ervaren, is afhankelijk van o.a.:</a:t>
            </a:r>
          </a:p>
          <a:p>
            <a:r>
              <a:rPr lang="nl-NL" dirty="0"/>
              <a:t>Luchttemperatuur;</a:t>
            </a:r>
          </a:p>
          <a:p>
            <a:r>
              <a:rPr lang="nl-NL" dirty="0"/>
              <a:t>Stralingstemperatuur;</a:t>
            </a:r>
          </a:p>
          <a:p>
            <a:r>
              <a:rPr lang="nl-NL" dirty="0"/>
              <a:t>Luchtvochtigheid;</a:t>
            </a:r>
          </a:p>
          <a:p>
            <a:r>
              <a:rPr lang="nl-NL" dirty="0"/>
              <a:t>Luchtvolume.</a:t>
            </a:r>
          </a:p>
          <a:p>
            <a:pPr marL="0" indent="0">
              <a:buNone/>
            </a:pPr>
            <a:endParaRPr lang="nl-NL" dirty="0"/>
          </a:p>
        </p:txBody>
      </p:sp>
    </p:spTree>
    <p:extLst>
      <p:ext uri="{BB962C8B-B14F-4D97-AF65-F5344CB8AC3E}">
        <p14:creationId xmlns:p14="http://schemas.microsoft.com/office/powerpoint/2010/main" val="17174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A32B4-30FE-43D2-BC9B-4EC228CB4EB9}"/>
              </a:ext>
            </a:extLst>
          </p:cNvPr>
          <p:cNvSpPr>
            <a:spLocks noGrp="1"/>
          </p:cNvSpPr>
          <p:nvPr>
            <p:ph type="title"/>
          </p:nvPr>
        </p:nvSpPr>
        <p:spPr/>
        <p:txBody>
          <a:bodyPr/>
          <a:lstStyle/>
          <a:p>
            <a:r>
              <a:rPr lang="nl-NL" dirty="0"/>
              <a:t>Stralingswarmte versus convectiewarmte</a:t>
            </a:r>
          </a:p>
        </p:txBody>
      </p:sp>
      <p:pic>
        <p:nvPicPr>
          <p:cNvPr id="4" name="Tijdelijke aanduiding voor inhoud 3">
            <a:extLst>
              <a:ext uri="{FF2B5EF4-FFF2-40B4-BE49-F238E27FC236}">
                <a16:creationId xmlns:a16="http://schemas.microsoft.com/office/drawing/2014/main" id="{3A0B93F2-D88C-4639-98A2-83AA7C894914}"/>
              </a:ext>
            </a:extLst>
          </p:cNvPr>
          <p:cNvPicPr>
            <a:picLocks noGrp="1" noChangeAspect="1"/>
          </p:cNvPicPr>
          <p:nvPr>
            <p:ph idx="1"/>
          </p:nvPr>
        </p:nvPicPr>
        <p:blipFill>
          <a:blip r:embed="rId2"/>
          <a:stretch>
            <a:fillRect/>
          </a:stretch>
        </p:blipFill>
        <p:spPr>
          <a:xfrm>
            <a:off x="3779912" y="915566"/>
            <a:ext cx="2857500" cy="2819400"/>
          </a:xfrm>
          <a:prstGeom prst="rect">
            <a:avLst/>
          </a:prstGeom>
        </p:spPr>
      </p:pic>
      <p:pic>
        <p:nvPicPr>
          <p:cNvPr id="5" name="Afbeelding 4">
            <a:extLst>
              <a:ext uri="{FF2B5EF4-FFF2-40B4-BE49-F238E27FC236}">
                <a16:creationId xmlns:a16="http://schemas.microsoft.com/office/drawing/2014/main" id="{BADEE717-79A1-401C-B762-724845B212DA}"/>
              </a:ext>
            </a:extLst>
          </p:cNvPr>
          <p:cNvPicPr>
            <a:picLocks noChangeAspect="1"/>
          </p:cNvPicPr>
          <p:nvPr/>
        </p:nvPicPr>
        <p:blipFill>
          <a:blip r:embed="rId3"/>
          <a:stretch>
            <a:fillRect/>
          </a:stretch>
        </p:blipFill>
        <p:spPr>
          <a:xfrm>
            <a:off x="1547664" y="898044"/>
            <a:ext cx="2076822" cy="2076822"/>
          </a:xfrm>
          <a:prstGeom prst="rect">
            <a:avLst/>
          </a:prstGeom>
        </p:spPr>
      </p:pic>
      <p:pic>
        <p:nvPicPr>
          <p:cNvPr id="6" name="Afbeelding 5">
            <a:extLst>
              <a:ext uri="{FF2B5EF4-FFF2-40B4-BE49-F238E27FC236}">
                <a16:creationId xmlns:a16="http://schemas.microsoft.com/office/drawing/2014/main" id="{64FD35D5-FC5B-4188-AF7C-8618B2502D3B}"/>
              </a:ext>
            </a:extLst>
          </p:cNvPr>
          <p:cNvPicPr>
            <a:picLocks noChangeAspect="1"/>
          </p:cNvPicPr>
          <p:nvPr/>
        </p:nvPicPr>
        <p:blipFill>
          <a:blip r:embed="rId4"/>
          <a:stretch>
            <a:fillRect/>
          </a:stretch>
        </p:blipFill>
        <p:spPr>
          <a:xfrm>
            <a:off x="7034522" y="1275606"/>
            <a:ext cx="1623366" cy="1201291"/>
          </a:xfrm>
          <a:prstGeom prst="rect">
            <a:avLst/>
          </a:prstGeom>
        </p:spPr>
      </p:pic>
    </p:spTree>
    <p:extLst>
      <p:ext uri="{BB962C8B-B14F-4D97-AF65-F5344CB8AC3E}">
        <p14:creationId xmlns:p14="http://schemas.microsoft.com/office/powerpoint/2010/main" val="20418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509-3244-4BFF-B126-104288A7EB69}"/>
              </a:ext>
            </a:extLst>
          </p:cNvPr>
          <p:cNvSpPr>
            <a:spLocks noGrp="1"/>
          </p:cNvSpPr>
          <p:nvPr>
            <p:ph type="title"/>
          </p:nvPr>
        </p:nvSpPr>
        <p:spPr/>
        <p:txBody>
          <a:bodyPr/>
          <a:lstStyle/>
          <a:p>
            <a:r>
              <a:rPr lang="nl-NL" dirty="0"/>
              <a:t>Stralingswarmte en convectiewarmte</a:t>
            </a:r>
          </a:p>
        </p:txBody>
      </p:sp>
      <p:sp>
        <p:nvSpPr>
          <p:cNvPr id="3" name="Tijdelijke aanduiding voor inhoud 2">
            <a:extLst>
              <a:ext uri="{FF2B5EF4-FFF2-40B4-BE49-F238E27FC236}">
                <a16:creationId xmlns:a16="http://schemas.microsoft.com/office/drawing/2014/main" id="{AF3C064E-DD96-49FF-B823-4FA8914AF3FC}"/>
              </a:ext>
            </a:extLst>
          </p:cNvPr>
          <p:cNvSpPr>
            <a:spLocks noGrp="1"/>
          </p:cNvSpPr>
          <p:nvPr>
            <p:ph idx="1"/>
          </p:nvPr>
        </p:nvSpPr>
        <p:spPr/>
        <p:txBody>
          <a:bodyPr>
            <a:normAutofit lnSpcReduction="10000"/>
          </a:bodyPr>
          <a:lstStyle/>
          <a:p>
            <a:pPr marL="0" indent="0">
              <a:buNone/>
            </a:pPr>
            <a:r>
              <a:rPr lang="nl-NL" b="1" dirty="0"/>
              <a:t>Niet comfortabel</a:t>
            </a:r>
          </a:p>
          <a:p>
            <a:r>
              <a:rPr lang="nl-NL" dirty="0"/>
              <a:t>Een sterke afkoeling of opwarming van een deel van het lichaam, bijvoorbeeld door tocht. De temperatuur in de ruimte is dan op zich goed, desondanks koelt een deel van het lichaam te sterk af.</a:t>
            </a:r>
          </a:p>
          <a:p>
            <a:r>
              <a:rPr lang="nl-NL" dirty="0"/>
              <a:t>Stralingsasymmetrie en een te grote temperatuurgradiënt. Denk daarbij aan </a:t>
            </a:r>
            <a:r>
              <a:rPr lang="nl-NL" dirty="0" err="1"/>
              <a:t>koudestraling</a:t>
            </a:r>
            <a:r>
              <a:rPr lang="nl-NL" dirty="0"/>
              <a:t> van een enkel glas raam of een warmtestraling vlak voor een verwarmingsbron of beduidend hogere temperatuur op hoofdhoogte dan bij de voeten.</a:t>
            </a:r>
          </a:p>
          <a:p>
            <a:endParaRPr lang="nl-NL" dirty="0"/>
          </a:p>
        </p:txBody>
      </p:sp>
    </p:spTree>
    <p:extLst>
      <p:ext uri="{BB962C8B-B14F-4D97-AF65-F5344CB8AC3E}">
        <p14:creationId xmlns:p14="http://schemas.microsoft.com/office/powerpoint/2010/main" val="61026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BCE29-4501-4F9F-ADCD-E221247FF62C}"/>
              </a:ext>
            </a:extLst>
          </p:cNvPr>
          <p:cNvSpPr>
            <a:spLocks noGrp="1"/>
          </p:cNvSpPr>
          <p:nvPr>
            <p:ph type="title"/>
          </p:nvPr>
        </p:nvSpPr>
        <p:spPr/>
        <p:txBody>
          <a:bodyPr/>
          <a:lstStyle/>
          <a:p>
            <a:r>
              <a:rPr lang="nl-NL" dirty="0"/>
              <a:t>Luchtvochtigheid</a:t>
            </a:r>
          </a:p>
        </p:txBody>
      </p:sp>
      <p:sp>
        <p:nvSpPr>
          <p:cNvPr id="3" name="Tijdelijke aanduiding voor inhoud 2">
            <a:extLst>
              <a:ext uri="{FF2B5EF4-FFF2-40B4-BE49-F238E27FC236}">
                <a16:creationId xmlns:a16="http://schemas.microsoft.com/office/drawing/2014/main" id="{5EB38FFA-1157-4F14-A5E4-D0A924D50661}"/>
              </a:ext>
            </a:extLst>
          </p:cNvPr>
          <p:cNvSpPr>
            <a:spLocks noGrp="1"/>
          </p:cNvSpPr>
          <p:nvPr>
            <p:ph idx="1"/>
          </p:nvPr>
        </p:nvSpPr>
        <p:spPr/>
        <p:txBody>
          <a:bodyPr>
            <a:normAutofit fontScale="92500"/>
          </a:bodyPr>
          <a:lstStyle/>
          <a:p>
            <a:pPr marL="0" indent="0">
              <a:buNone/>
            </a:pPr>
            <a:r>
              <a:rPr lang="nl-NL" b="1" dirty="0"/>
              <a:t>Te droge lucht</a:t>
            </a:r>
          </a:p>
          <a:p>
            <a:pPr fontAlgn="t"/>
            <a:r>
              <a:rPr lang="nl-NL" dirty="0"/>
              <a:t>Koude lucht kan weinig vocht bevatten. Met koude lucht van buiten halen we droge lucht binnen. Door koude lucht op te warmen kan het meer vocht opnemen. Zo kan een teveel aan vocht weg geventileerd worden. In goed geïsoleerde woningen gebeurt het vaak dat vochtige lucht meteen wordt afgezogen en dat de lucht in de woning te droog wordt. </a:t>
            </a:r>
          </a:p>
          <a:p>
            <a:pPr fontAlgn="t"/>
            <a:r>
              <a:rPr lang="nl-NL" dirty="0"/>
              <a:t>Een te lage luchtvochtigheid kan vervelende gezondheidsgevolgen hebben. Droge lucht kan leiden tot onder andere pijnlijke ogen, uitdrogende slijmvliezen en zelfs tot moeite met ademhalen.</a:t>
            </a:r>
          </a:p>
          <a:p>
            <a:endParaRPr lang="nl-NL" dirty="0"/>
          </a:p>
        </p:txBody>
      </p:sp>
    </p:spTree>
    <p:extLst>
      <p:ext uri="{BB962C8B-B14F-4D97-AF65-F5344CB8AC3E}">
        <p14:creationId xmlns:p14="http://schemas.microsoft.com/office/powerpoint/2010/main" val="8909907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702F6-C200-4462-A920-B33705F7DC78}">
  <ds:schemaRefs>
    <ds:schemaRef ds:uri="http://purl.org/dc/dcmitype/"/>
    <ds:schemaRef ds:uri="47a28104-336f-447d-946e-e305ac2bcd47"/>
    <ds:schemaRef ds:uri="http://schemas.microsoft.com/office/2006/documentManagement/types"/>
    <ds:schemaRef ds:uri="http://schemas.microsoft.com/office/2006/metadata/properties"/>
    <ds:schemaRef ds:uri="http://www.w3.org/XML/1998/namespace"/>
    <ds:schemaRef ds:uri="34354c1b-6b8c-435b-ad50-990538c19557"/>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756AEA7-6AB3-4B5C-BB59-F148DF931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CA5788-46BD-4EAF-9B07-10F7B80444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Algemene powerpoint Sterk Merk 2014-2015</Template>
  <TotalTime>7294</TotalTime>
  <Words>2091</Words>
  <Application>Microsoft Office PowerPoint</Application>
  <PresentationFormat>Diavoorstelling (16:9)</PresentationFormat>
  <Paragraphs>189</Paragraphs>
  <Slides>43</Slides>
  <Notes>2</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43</vt:i4>
      </vt:variant>
    </vt:vector>
  </HeadingPairs>
  <TitlesOfParts>
    <vt:vector size="46" baseType="lpstr">
      <vt:lpstr>Arial</vt:lpstr>
      <vt:lpstr>Calibri</vt:lpstr>
      <vt:lpstr>Kantoorthema</vt:lpstr>
      <vt:lpstr>PowerPoint-presentatie</vt:lpstr>
      <vt:lpstr>Planning</vt:lpstr>
      <vt:lpstr>Wooncomfort</vt:lpstr>
      <vt:lpstr>Wat is wooncomfort voor jou?</vt:lpstr>
      <vt:lpstr>Meer Wooncomfort:</vt:lpstr>
      <vt:lpstr>Comfort</vt:lpstr>
      <vt:lpstr>Stralingswarmte versus convectiewarmte</vt:lpstr>
      <vt:lpstr>Stralingswarmte en convectiewarmte</vt:lpstr>
      <vt:lpstr>Luchtvochtigheid</vt:lpstr>
      <vt:lpstr>Luchtvochtigheid versus temperatuur</vt:lpstr>
      <vt:lpstr>Bouwmaterialen in relatie tot wooncomfort</vt:lpstr>
      <vt:lpstr>Luchtvolume</vt:lpstr>
      <vt:lpstr>Ventilatie versus tocht</vt:lpstr>
      <vt:lpstr>Binnenlucht-kwaliteit</vt:lpstr>
      <vt:lpstr>Binnenlucht-kwaliteit</vt:lpstr>
      <vt:lpstr>Binnenluch-kwaliteit: actueler dan ooit!</vt:lpstr>
      <vt:lpstr>Artikel </vt:lpstr>
      <vt:lpstr>Verbreding van het onderwerp wonen</vt:lpstr>
      <vt:lpstr>Opdracht: Ruimte voor wonen</vt:lpstr>
      <vt:lpstr>Nu is niet veel anders dan de transitie van toen…</vt:lpstr>
      <vt:lpstr>Opslag elektriciteit en warmte</vt:lpstr>
      <vt:lpstr>Warmte</vt:lpstr>
      <vt:lpstr>Warmtevoorziening in Nederland CO2-arm</vt:lpstr>
      <vt:lpstr>Warmteopslag</vt:lpstr>
      <vt:lpstr>Warmteopslag in water</vt:lpstr>
      <vt:lpstr>Warmteopslag in de bodem</vt:lpstr>
      <vt:lpstr>Toekomstige ontwikkelingen</vt:lpstr>
      <vt:lpstr>Batterij in huis…</vt:lpstr>
      <vt:lpstr>Warmteopslag: drie grote voordelen</vt:lpstr>
      <vt:lpstr>Warmteopslag: drie grote voordelen</vt:lpstr>
      <vt:lpstr>Warmteopslag: drie grote voordelen</vt:lpstr>
      <vt:lpstr>Methodes voor compacte warmteopslag</vt:lpstr>
      <vt:lpstr>Bijvoorbeeld: Solar WarmteBatterij veelbelovend</vt:lpstr>
      <vt:lpstr>Hoe werkt het?</vt:lpstr>
      <vt:lpstr>Energie</vt:lpstr>
      <vt:lpstr>Energie opslag</vt:lpstr>
      <vt:lpstr>PowerPoint-presentatie</vt:lpstr>
      <vt:lpstr>Batterijen</vt:lpstr>
      <vt:lpstr>Waterstof</vt:lpstr>
      <vt:lpstr>Artificiële koolwaterstoffen</vt:lpstr>
      <vt:lpstr>Ammoniak</vt:lpstr>
      <vt:lpstr>Car as Power Plant</vt:lpstr>
      <vt:lpstr>Bronnen</vt:lpstr>
    </vt:vector>
  </TitlesOfParts>
  <Manager/>
  <Company>Helicon Opleidingen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Miriam Oostdijk</dc:creator>
  <cp:keywords/>
  <dc:description/>
  <cp:lastModifiedBy>Stijn Weijermars</cp:lastModifiedBy>
  <cp:revision>18</cp:revision>
  <dcterms:created xsi:type="dcterms:W3CDTF">2018-03-13T08:16:16Z</dcterms:created>
  <dcterms:modified xsi:type="dcterms:W3CDTF">2021-03-17T11:18:17Z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